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3"/>
  </p:notesMasterIdLst>
  <p:sldIdLst>
    <p:sldId id="28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F00F15-A6AD-482C-95E4-B7B3A0CE3CC5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07F3F-98FD-42F8-A2B9-0DA7BFC3C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102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Trade Secrets are the process, formulas, recipes used to create a product that gives an advantage</a:t>
            </a:r>
            <a:r>
              <a:rPr lang="en-US" baseline="0" dirty="0" smtClean="0"/>
              <a:t> in the market.  Ex. Coke’s recipe, Mrs. Field’s Cookie Recipe, Google’s Search algorithm </a:t>
            </a:r>
            <a:endParaRPr lang="en-US" dirty="0" smtClean="0"/>
          </a:p>
          <a:p>
            <a:r>
              <a:rPr lang="en-US" dirty="0" smtClean="0"/>
              <a:t>Trade</a:t>
            </a:r>
            <a:r>
              <a:rPr lang="en-US" baseline="0" dirty="0" smtClean="0"/>
              <a:t> dress is the total image or overall appearance of a product ready to go to market.  Ex.  Heinz ketchup bottle shape and label</a:t>
            </a:r>
          </a:p>
          <a:p>
            <a:r>
              <a:rPr lang="en-US" baseline="0" dirty="0" smtClean="0"/>
              <a:t>Trademarks are brands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07F3F-98FD-42F8-A2B9-0DA7BFC3C96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01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1605-B443-46D8-B1A5-2C31AD9C476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68EF-F2C0-4D8F-8066-4B2133682D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1605-B443-46D8-B1A5-2C31AD9C476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68EF-F2C0-4D8F-8066-4B2133682D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1605-B443-46D8-B1A5-2C31AD9C476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68EF-F2C0-4D8F-8066-4B2133682D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1605-B443-46D8-B1A5-2C31AD9C476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68EF-F2C0-4D8F-8066-4B2133682D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1605-B443-46D8-B1A5-2C31AD9C476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68EF-F2C0-4D8F-8066-4B2133682D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1605-B443-46D8-B1A5-2C31AD9C476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68EF-F2C0-4D8F-8066-4B2133682D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1605-B443-46D8-B1A5-2C31AD9C476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68EF-F2C0-4D8F-8066-4B2133682D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1605-B443-46D8-B1A5-2C31AD9C476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68EF-F2C0-4D8F-8066-4B2133682D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1605-B443-46D8-B1A5-2C31AD9C476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68EF-F2C0-4D8F-8066-4B2133682D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1605-B443-46D8-B1A5-2C31AD9C476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68EF-F2C0-4D8F-8066-4B2133682DE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1605-B443-46D8-B1A5-2C31AD9C476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E768EF-F2C0-4D8F-8066-4B2133682DE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7E768EF-F2C0-4D8F-8066-4B2133682DE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BF01605-B443-46D8-B1A5-2C31AD9C4768}" type="datetimeFigureOut">
              <a:rPr lang="en-US" smtClean="0"/>
              <a:t>1/26/2016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jp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g"/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2743200"/>
            <a:ext cx="3990975" cy="3200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"/>
            <a:ext cx="3324416" cy="2943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94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581400"/>
            <a:ext cx="3191916" cy="21240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</a:t>
            </a:r>
            <a:r>
              <a:rPr lang="en-US" i="1" dirty="0" smtClean="0"/>
              <a:t>Ethics</a:t>
            </a:r>
            <a:r>
              <a:rPr lang="en-US" dirty="0" smtClean="0"/>
              <a:t> the Same as </a:t>
            </a:r>
            <a:r>
              <a:rPr lang="en-US" i="1" dirty="0" smtClean="0"/>
              <a:t>Laws?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Obey the </a:t>
            </a:r>
            <a:r>
              <a:rPr lang="en-US" dirty="0" smtClean="0">
                <a:solidFill>
                  <a:srgbClr val="00B0F0"/>
                </a:solidFill>
              </a:rPr>
              <a:t>principle</a:t>
            </a:r>
            <a:r>
              <a:rPr lang="en-US" dirty="0" smtClean="0"/>
              <a:t> behind the law, not just the law itself</a:t>
            </a:r>
          </a:p>
          <a:p>
            <a:pPr lvl="1"/>
            <a:r>
              <a:rPr lang="en-US" dirty="0" smtClean="0"/>
              <a:t>Do you speed when you drive?  Why or why not?</a:t>
            </a:r>
          </a:p>
          <a:p>
            <a:r>
              <a:rPr lang="en-US" dirty="0" smtClean="0"/>
              <a:t>Laws are </a:t>
            </a:r>
            <a:r>
              <a:rPr lang="en-US" dirty="0" smtClean="0">
                <a:solidFill>
                  <a:srgbClr val="00B0F0"/>
                </a:solidFill>
              </a:rPr>
              <a:t>external rules </a:t>
            </a:r>
            <a:r>
              <a:rPr lang="en-US" dirty="0" smtClean="0"/>
              <a:t>that are punishable</a:t>
            </a:r>
          </a:p>
          <a:p>
            <a:r>
              <a:rPr lang="en-US" dirty="0" smtClean="0"/>
              <a:t>Ethics are based on </a:t>
            </a:r>
            <a:r>
              <a:rPr lang="en-US" dirty="0" smtClean="0">
                <a:solidFill>
                  <a:srgbClr val="00B0F0"/>
                </a:solidFill>
              </a:rPr>
              <a:t>principles and values</a:t>
            </a:r>
          </a:p>
          <a:p>
            <a:pPr lvl="1"/>
            <a:r>
              <a:rPr lang="en-US" dirty="0" smtClean="0"/>
              <a:t>No global punishment for being unethical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152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1000"/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Defamation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i="1" dirty="0" smtClean="0">
                <a:solidFill>
                  <a:srgbClr val="00B0F0"/>
                </a:solidFill>
              </a:rPr>
              <a:t>libel</a:t>
            </a:r>
            <a:r>
              <a:rPr lang="en-US" i="1" dirty="0" smtClean="0"/>
              <a:t>?</a:t>
            </a:r>
            <a:endParaRPr lang="en-US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 written statement or picture intended to damage someone’s reputation</a:t>
            </a:r>
          </a:p>
          <a:p>
            <a:r>
              <a:rPr lang="en-US" dirty="0" smtClean="0"/>
              <a:t>Tort (civil wrong)</a:t>
            </a:r>
          </a:p>
          <a:p>
            <a:r>
              <a:rPr lang="en-US" dirty="0" smtClean="0"/>
              <a:t>Consequences = lawsuit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i="1" dirty="0" smtClean="0">
                <a:solidFill>
                  <a:srgbClr val="00B0F0"/>
                </a:solidFill>
              </a:rPr>
              <a:t>slander</a:t>
            </a:r>
            <a:r>
              <a:rPr lang="en-US" i="1" dirty="0" smtClean="0"/>
              <a:t>?</a:t>
            </a:r>
            <a:endParaRPr lang="en-US" i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An oral statement intended to damage someone’s reputation</a:t>
            </a:r>
          </a:p>
          <a:p>
            <a:r>
              <a:rPr lang="en-US" dirty="0" smtClean="0"/>
              <a:t>Tort (civil wrong)</a:t>
            </a:r>
          </a:p>
          <a:p>
            <a:r>
              <a:rPr lang="en-US" dirty="0" smtClean="0"/>
              <a:t>Consequences = lawsuit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4800600"/>
            <a:ext cx="2075461" cy="138112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4800599"/>
            <a:ext cx="1476594" cy="138112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893468"/>
            <a:ext cx="1796348" cy="1195388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04848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564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2228850" cy="2057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copyright law?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Based on ethical principles, but is punishable!</a:t>
            </a:r>
          </a:p>
          <a:p>
            <a:r>
              <a:rPr lang="en-US" dirty="0" smtClean="0"/>
              <a:t>Gives rights to the </a:t>
            </a:r>
            <a:r>
              <a:rPr lang="en-US" dirty="0" smtClean="0">
                <a:solidFill>
                  <a:srgbClr val="00B0F0"/>
                </a:solidFill>
              </a:rPr>
              <a:t>author</a:t>
            </a:r>
            <a:r>
              <a:rPr lang="en-US" dirty="0" smtClean="0"/>
              <a:t> of a work</a:t>
            </a:r>
          </a:p>
          <a:p>
            <a:pPr lvl="1"/>
            <a:r>
              <a:rPr lang="en-US" sz="2400" dirty="0" smtClean="0"/>
              <a:t>Copying, reselling, leasing, lending, renting, distributing</a:t>
            </a:r>
          </a:p>
          <a:p>
            <a:pPr lvl="1"/>
            <a:r>
              <a:rPr lang="en-US" sz="2400" dirty="0" smtClean="0"/>
              <a:t>Publicly displaying or performing</a:t>
            </a:r>
          </a:p>
          <a:p>
            <a:pPr lvl="1"/>
            <a:r>
              <a:rPr lang="en-US" sz="2400" dirty="0" smtClean="0">
                <a:solidFill>
                  <a:srgbClr val="00B0F0"/>
                </a:solidFill>
              </a:rPr>
              <a:t>Transferring the copyright </a:t>
            </a:r>
            <a:r>
              <a:rPr lang="en-US" sz="2400" dirty="0" smtClean="0"/>
              <a:t>to someone else</a:t>
            </a:r>
          </a:p>
          <a:p>
            <a:r>
              <a:rPr lang="en-US" sz="2600" dirty="0" smtClean="0"/>
              <a:t>Copyright Protection – any software or data from a computer is copyrighted as soon as it is in a </a:t>
            </a:r>
            <a:r>
              <a:rPr lang="en-US" sz="2600" dirty="0" smtClean="0">
                <a:solidFill>
                  <a:srgbClr val="00B0F0"/>
                </a:solidFill>
              </a:rPr>
              <a:t>tangible</a:t>
            </a:r>
            <a:r>
              <a:rPr lang="en-US" sz="2600" dirty="0" smtClean="0"/>
              <a:t> form.</a:t>
            </a:r>
          </a:p>
          <a:p>
            <a:r>
              <a:rPr lang="en-US" dirty="0" smtClean="0"/>
              <a:t>Tangible form = means it is </a:t>
            </a:r>
            <a:r>
              <a:rPr lang="en-US" dirty="0" smtClean="0">
                <a:solidFill>
                  <a:srgbClr val="00B0F0"/>
                </a:solidFill>
              </a:rPr>
              <a:t>recorded</a:t>
            </a:r>
            <a:r>
              <a:rPr lang="en-US" dirty="0" smtClean="0"/>
              <a:t> somehow</a:t>
            </a:r>
          </a:p>
          <a:p>
            <a:r>
              <a:rPr lang="en-US" dirty="0" smtClean="0"/>
              <a:t>Software </a:t>
            </a:r>
            <a:r>
              <a:rPr lang="en-US" dirty="0" smtClean="0">
                <a:solidFill>
                  <a:srgbClr val="00B0F0"/>
                </a:solidFill>
              </a:rPr>
              <a:t>cannot</a:t>
            </a:r>
            <a:r>
              <a:rPr lang="en-US" dirty="0" smtClean="0"/>
              <a:t> be legally copied without permission.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89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Licensing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045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Types of Software Licensing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buy </a:t>
            </a:r>
            <a:r>
              <a:rPr lang="en-US" dirty="0" smtClean="0">
                <a:solidFill>
                  <a:srgbClr val="00B0F0"/>
                </a:solidFill>
              </a:rPr>
              <a:t>permission to use </a:t>
            </a:r>
            <a:r>
              <a:rPr lang="en-US" dirty="0" smtClean="0"/>
              <a:t>the software, not the software itself.</a:t>
            </a:r>
          </a:p>
          <a:p>
            <a:pPr marL="514350" indent="-514350">
              <a:buAutoNum type="alphaUcPeriod"/>
            </a:pPr>
            <a:r>
              <a:rPr lang="en-US" dirty="0" smtClean="0">
                <a:solidFill>
                  <a:srgbClr val="00B0F0"/>
                </a:solidFill>
              </a:rPr>
              <a:t>Public Domain</a:t>
            </a:r>
          </a:p>
          <a:p>
            <a:pPr marL="514350" indent="-514350">
              <a:buAutoNum type="alphaUcPeriod"/>
            </a:pPr>
            <a:r>
              <a:rPr lang="en-US" dirty="0" smtClean="0">
                <a:solidFill>
                  <a:srgbClr val="00B0F0"/>
                </a:solidFill>
              </a:rPr>
              <a:t>Freeware</a:t>
            </a:r>
          </a:p>
          <a:p>
            <a:pPr marL="514350" indent="-514350">
              <a:buAutoNum type="alphaUcPeriod"/>
            </a:pPr>
            <a:r>
              <a:rPr lang="en-US" dirty="0" smtClean="0">
                <a:solidFill>
                  <a:srgbClr val="00B0F0"/>
                </a:solidFill>
              </a:rPr>
              <a:t>Shareware</a:t>
            </a:r>
          </a:p>
          <a:p>
            <a:pPr marL="514350" indent="-514350">
              <a:buAutoNum type="alphaUcPeriod"/>
            </a:pPr>
            <a:r>
              <a:rPr lang="en-US" dirty="0" smtClean="0">
                <a:solidFill>
                  <a:srgbClr val="00B0F0"/>
                </a:solidFill>
              </a:rPr>
              <a:t>Open Source</a:t>
            </a:r>
          </a:p>
          <a:p>
            <a:pPr marL="514350" indent="-514350">
              <a:buAutoNum type="alphaUcPeriod"/>
            </a:pPr>
            <a:r>
              <a:rPr lang="en-US" dirty="0" smtClean="0">
                <a:solidFill>
                  <a:srgbClr val="00B0F0"/>
                </a:solidFill>
              </a:rPr>
              <a:t>All Rights Reserved</a:t>
            </a:r>
          </a:p>
          <a:p>
            <a:pPr marL="514350" indent="-514350">
              <a:buAutoNum type="arabicPeriod"/>
            </a:pP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3200400"/>
            <a:ext cx="4299664" cy="2438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08360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Public Domain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5562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Not protected by copyright law</a:t>
            </a:r>
          </a:p>
          <a:p>
            <a:r>
              <a:rPr lang="en-US" dirty="0" smtClean="0"/>
              <a:t>Created with public funds</a:t>
            </a:r>
          </a:p>
          <a:p>
            <a:r>
              <a:rPr lang="en-US" dirty="0" smtClean="0"/>
              <a:t>Can be unreliable</a:t>
            </a:r>
          </a:p>
          <a:p>
            <a:r>
              <a:rPr lang="en-US" dirty="0" smtClean="0"/>
              <a:t>Usually poor </a:t>
            </a:r>
            <a:r>
              <a:rPr lang="en-US" dirty="0" smtClean="0">
                <a:solidFill>
                  <a:srgbClr val="00B0F0"/>
                </a:solidFill>
              </a:rPr>
              <a:t>quality</a:t>
            </a:r>
            <a:r>
              <a:rPr lang="en-US" dirty="0" smtClean="0"/>
              <a:t> and has viruses</a:t>
            </a:r>
          </a:p>
          <a:p>
            <a:r>
              <a:rPr lang="en-US" dirty="0" smtClean="0"/>
              <a:t>Copyrights can expire and become public domain especially in </a:t>
            </a:r>
            <a:r>
              <a:rPr lang="en-US" dirty="0" smtClean="0">
                <a:solidFill>
                  <a:srgbClr val="00B0F0"/>
                </a:solidFill>
              </a:rPr>
              <a:t>books and music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905000"/>
            <a:ext cx="2047875" cy="2238375"/>
          </a:xfrm>
        </p:spPr>
      </p:pic>
    </p:spTree>
    <p:extLst>
      <p:ext uri="{BB962C8B-B14F-4D97-AF65-F5344CB8AC3E}">
        <p14:creationId xmlns:p14="http://schemas.microsoft.com/office/powerpoint/2010/main" val="761603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Freeware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Some examples are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Protected by copyright</a:t>
            </a:r>
          </a:p>
          <a:p>
            <a:r>
              <a:rPr lang="en-US" dirty="0" smtClean="0"/>
              <a:t>May be copied and distributed free of charge</a:t>
            </a:r>
          </a:p>
          <a:p>
            <a:r>
              <a:rPr lang="en-US" dirty="0" smtClean="0"/>
              <a:t>Still under owner’s control</a:t>
            </a:r>
          </a:p>
          <a:p>
            <a:r>
              <a:rPr lang="en-US" dirty="0" smtClean="0"/>
              <a:t>Cannot sale or modify without permission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248" y="2057400"/>
            <a:ext cx="1304544" cy="13045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505200"/>
            <a:ext cx="1379792" cy="13797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480060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604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Shareware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648200" cy="4525963"/>
          </a:xfrm>
        </p:spPr>
        <p:txBody>
          <a:bodyPr/>
          <a:lstStyle/>
          <a:p>
            <a:r>
              <a:rPr lang="en-US" dirty="0" smtClean="0"/>
              <a:t>Free for a limited time</a:t>
            </a:r>
          </a:p>
          <a:p>
            <a:r>
              <a:rPr lang="en-US" dirty="0" smtClean="0"/>
              <a:t>Can charge a fee for permanent use</a:t>
            </a:r>
          </a:p>
          <a:p>
            <a:r>
              <a:rPr lang="en-US" dirty="0" smtClean="0"/>
              <a:t>May turn itself off after a period of time (30 day trial)</a:t>
            </a:r>
          </a:p>
          <a:p>
            <a:r>
              <a:rPr lang="en-US" dirty="0" smtClean="0"/>
              <a:t>Some features are not available unless you purchase or upgrade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725" y="2883694"/>
            <a:ext cx="2419350" cy="1895475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3012" y="1066800"/>
            <a:ext cx="2924175" cy="1562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5105400"/>
            <a:ext cx="4343400" cy="1485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727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Open Source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Free software</a:t>
            </a:r>
          </a:p>
          <a:p>
            <a:r>
              <a:rPr lang="en-US" dirty="0" smtClean="0"/>
              <a:t>Source code is available or “free” for anyone to modify</a:t>
            </a:r>
          </a:p>
          <a:p>
            <a:r>
              <a:rPr lang="en-US" dirty="0" smtClean="0"/>
              <a:t>Can add functionality and </a:t>
            </a:r>
            <a:r>
              <a:rPr lang="en-US" dirty="0" smtClean="0">
                <a:solidFill>
                  <a:srgbClr val="00B0F0"/>
                </a:solidFill>
              </a:rPr>
              <a:t>features</a:t>
            </a:r>
            <a:r>
              <a:rPr lang="en-US" dirty="0" smtClean="0"/>
              <a:t> to software</a:t>
            </a:r>
          </a:p>
          <a:p>
            <a:r>
              <a:rPr lang="en-US" dirty="0" smtClean="0"/>
              <a:t>Can resell it</a:t>
            </a:r>
          </a:p>
          <a:p>
            <a:r>
              <a:rPr lang="en-US" dirty="0" smtClean="0"/>
              <a:t>Most commercial products have an open source competitor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295400"/>
            <a:ext cx="42672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B0F0"/>
                </a:solidFill>
              </a:rPr>
              <a:t>Some examples are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sz="2600" dirty="0" smtClean="0"/>
              <a:t>Linux, Gimp, OpenOffice, Firefox</a:t>
            </a:r>
            <a:endParaRPr lang="en-US" sz="2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276600"/>
            <a:ext cx="3469016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44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Computer Ethics</a:t>
            </a:r>
            <a:br>
              <a:rPr lang="en-US" dirty="0" smtClean="0"/>
            </a:br>
            <a:r>
              <a:rPr lang="en-US" sz="2200" dirty="0" smtClean="0"/>
              <a:t>Computer Technology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Jill </a:t>
            </a:r>
            <a:r>
              <a:rPr lang="en-US" dirty="0" err="1" smtClean="0"/>
              <a:t>Einerson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171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All Rights Reserved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B0F0"/>
                </a:solidFill>
              </a:rPr>
              <a:t>Some examples are</a:t>
            </a:r>
            <a:r>
              <a:rPr lang="en-US" dirty="0" smtClean="0"/>
              <a:t>:</a:t>
            </a:r>
          </a:p>
          <a:p>
            <a:pPr marL="0" indent="0" algn="ctr">
              <a:buNone/>
            </a:pPr>
            <a:r>
              <a:rPr lang="en-US" dirty="0" smtClean="0"/>
              <a:t>Windows, </a:t>
            </a:r>
            <a:r>
              <a:rPr lang="en-US" dirty="0" err="1" smtClean="0"/>
              <a:t>Quickbooks</a:t>
            </a:r>
            <a:r>
              <a:rPr lang="en-US" dirty="0" smtClean="0"/>
              <a:t>, Adobe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Protected by copyright laws</a:t>
            </a:r>
          </a:p>
          <a:p>
            <a:r>
              <a:rPr lang="en-US" dirty="0" smtClean="0"/>
              <a:t>Only for use by purchasers</a:t>
            </a:r>
          </a:p>
          <a:p>
            <a:r>
              <a:rPr lang="en-US" dirty="0" smtClean="0"/>
              <a:t>Must have owner’s permission to use it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4859181"/>
            <a:ext cx="1680252" cy="11704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82" y="4730942"/>
            <a:ext cx="1905000" cy="14269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505" y="4730942"/>
            <a:ext cx="2988819" cy="1321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582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Piracy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Software piracy </a:t>
            </a:r>
            <a:r>
              <a:rPr lang="en-US" dirty="0" smtClean="0"/>
              <a:t>is the illegal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copying of software</a:t>
            </a:r>
          </a:p>
          <a:p>
            <a:r>
              <a:rPr lang="en-US" dirty="0" smtClean="0"/>
              <a:t>Estimated $39 billion/year lost globally</a:t>
            </a:r>
          </a:p>
          <a:p>
            <a:r>
              <a:rPr lang="en-US" dirty="0" smtClean="0"/>
              <a:t>First offense = $250,000 and 5 years in jail</a:t>
            </a:r>
          </a:p>
          <a:p>
            <a:r>
              <a:rPr lang="en-US" dirty="0" smtClean="0"/>
              <a:t>$ loss to publishers result in higher cost to consumers</a:t>
            </a:r>
          </a:p>
          <a:p>
            <a:pPr lvl="1"/>
            <a:r>
              <a:rPr lang="en-US" dirty="0" smtClean="0"/>
              <a:t>If my friend is pirating software, why should I care?  He’ll be the one who gets in trouble, right?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4114800"/>
            <a:ext cx="2590800" cy="25792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5014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Creative Commons Software License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937" y="2926556"/>
            <a:ext cx="2524125" cy="180975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public copyright license that enables free distribution of a copyrighted work</a:t>
            </a:r>
          </a:p>
          <a:p>
            <a:r>
              <a:rPr lang="en-US" dirty="0" smtClean="0"/>
              <a:t>Gives users the </a:t>
            </a:r>
            <a:r>
              <a:rPr lang="en-US" dirty="0" smtClean="0">
                <a:solidFill>
                  <a:srgbClr val="00B0F0"/>
                </a:solidFill>
              </a:rPr>
              <a:t>right</a:t>
            </a:r>
            <a:r>
              <a:rPr lang="en-US" dirty="0" smtClean="0"/>
              <a:t> to share, use and add to a created work</a:t>
            </a:r>
          </a:p>
          <a:p>
            <a:r>
              <a:rPr lang="en-US" dirty="0" smtClean="0"/>
              <a:t>This license </a:t>
            </a:r>
            <a:r>
              <a:rPr lang="en-US" dirty="0" smtClean="0">
                <a:solidFill>
                  <a:srgbClr val="00B0F0"/>
                </a:solidFill>
              </a:rPr>
              <a:t>protects</a:t>
            </a:r>
            <a:r>
              <a:rPr lang="en-US" dirty="0" smtClean="0"/>
              <a:t> the people who use or redistribute the author’s work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184904"/>
            <a:ext cx="3581400" cy="2005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693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InteIntellectual</a:t>
            </a:r>
            <a:r>
              <a:rPr lang="en-US" dirty="0" smtClean="0"/>
              <a:t>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Exclusive rights </a:t>
            </a:r>
            <a:r>
              <a:rPr lang="en-US" dirty="0" smtClean="0"/>
              <a:t>are recognized for creations of the mind such as:</a:t>
            </a:r>
          </a:p>
          <a:p>
            <a:pPr lvl="1"/>
            <a:r>
              <a:rPr lang="en-US" dirty="0" smtClean="0"/>
              <a:t>Inventions</a:t>
            </a:r>
          </a:p>
          <a:p>
            <a:pPr lvl="1"/>
            <a:r>
              <a:rPr lang="en-US" dirty="0" smtClean="0"/>
              <a:t>Discoveries</a:t>
            </a:r>
          </a:p>
          <a:p>
            <a:pPr lvl="1"/>
            <a:r>
              <a:rPr lang="en-US" dirty="0" smtClean="0"/>
              <a:t>Designs</a:t>
            </a:r>
          </a:p>
          <a:p>
            <a:r>
              <a:rPr lang="en-US" dirty="0" smtClean="0"/>
              <a:t>Some common types of Intellectual rights include:  copyright, </a:t>
            </a:r>
            <a:r>
              <a:rPr lang="en-US" dirty="0" smtClean="0">
                <a:solidFill>
                  <a:srgbClr val="00B0F0"/>
                </a:solidFill>
              </a:rPr>
              <a:t>trademarks</a:t>
            </a:r>
            <a:r>
              <a:rPr lang="en-US" dirty="0" smtClean="0"/>
              <a:t>, patents, trade dress and </a:t>
            </a:r>
            <a:r>
              <a:rPr lang="en-US" dirty="0" smtClean="0">
                <a:solidFill>
                  <a:srgbClr val="00B0F0"/>
                </a:solidFill>
              </a:rPr>
              <a:t>trade secrets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Trademark - </a:t>
            </a:r>
            <a:r>
              <a:rPr lang="en-US" dirty="0" smtClean="0"/>
              <a:t>is a word or symbol that indicates ownership and is used exclusively by the owner</a:t>
            </a:r>
            <a:endParaRPr lang="en-US" dirty="0" smtClean="0">
              <a:solidFill>
                <a:srgbClr val="00B0F0"/>
              </a:solidFill>
            </a:endParaRPr>
          </a:p>
          <a:p>
            <a:pPr marL="5715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2" y="381000"/>
            <a:ext cx="1295400" cy="11642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381000"/>
            <a:ext cx="10668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309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Plagiarism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316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680" y="4972050"/>
            <a:ext cx="2428875" cy="18859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plagiarism?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69117" y="1600200"/>
            <a:ext cx="4038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To be safe, always cite the source even when no </a:t>
            </a:r>
            <a:r>
              <a:rPr lang="en-US" dirty="0" smtClean="0">
                <a:solidFill>
                  <a:srgbClr val="00B0F0"/>
                </a:solidFill>
              </a:rPr>
              <a:t>copyright symbol</a:t>
            </a:r>
            <a:r>
              <a:rPr lang="en-US" dirty="0" smtClean="0"/>
              <a:t> is evident!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Plagiarism is </a:t>
            </a:r>
            <a:r>
              <a:rPr lang="en-US" dirty="0" smtClean="0">
                <a:solidFill>
                  <a:srgbClr val="00B0F0"/>
                </a:solidFill>
              </a:rPr>
              <a:t>fraud</a:t>
            </a:r>
            <a:r>
              <a:rPr lang="en-US" dirty="0" smtClean="0"/>
              <a:t>.  Accidental plagiarism is </a:t>
            </a:r>
            <a:r>
              <a:rPr lang="en-US" dirty="0" smtClean="0">
                <a:solidFill>
                  <a:srgbClr val="00B0F0"/>
                </a:solidFill>
              </a:rPr>
              <a:t>negligence</a:t>
            </a:r>
            <a:r>
              <a:rPr lang="en-US" dirty="0" smtClean="0"/>
              <a:t>.  Both are unethical and illegal!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600200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Plagiarism is the unlawful use of another’s </a:t>
            </a:r>
            <a:r>
              <a:rPr lang="en-US" dirty="0" smtClean="0">
                <a:solidFill>
                  <a:srgbClr val="00B0F0"/>
                </a:solidFill>
              </a:rPr>
              <a:t>ideas or words</a:t>
            </a:r>
          </a:p>
          <a:p>
            <a:r>
              <a:rPr lang="en-US" dirty="0" smtClean="0"/>
              <a:t>Give proper credit to the </a:t>
            </a:r>
            <a:r>
              <a:rPr lang="en-US" dirty="0" smtClean="0">
                <a:solidFill>
                  <a:srgbClr val="00B0F0"/>
                </a:solidFill>
              </a:rPr>
              <a:t>author </a:t>
            </a:r>
            <a:r>
              <a:rPr lang="en-US" dirty="0" smtClean="0"/>
              <a:t>for the material you use</a:t>
            </a:r>
          </a:p>
          <a:p>
            <a:r>
              <a:rPr lang="en-US" i="1" dirty="0" smtClean="0"/>
              <a:t>Pair Share:  What is the difference between paraphrasing and quoting?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95189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149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vs. Private Information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Public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Can be used </a:t>
            </a:r>
            <a:r>
              <a:rPr lang="en-US" dirty="0" smtClean="0">
                <a:solidFill>
                  <a:srgbClr val="00B0F0"/>
                </a:solidFill>
              </a:rPr>
              <a:t>without</a:t>
            </a:r>
            <a:r>
              <a:rPr lang="en-US" dirty="0" smtClean="0"/>
              <a:t> your permission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Name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Address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Courses at School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Debts You Owe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Police Report Involvement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Private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Cannot be used without owner’s permission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Medical Records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Grades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Social Security #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Tax Returns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4876800"/>
            <a:ext cx="2466975" cy="1847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4823590"/>
            <a:ext cx="2590800" cy="19084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72456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E-Mail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573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Abuse of E-mail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Inappropriate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Spamming</a:t>
            </a:r>
            <a:r>
              <a:rPr lang="en-US" dirty="0" smtClean="0"/>
              <a:t> – unsolicited mail sent to promote a product or service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Flaming</a:t>
            </a:r>
            <a:r>
              <a:rPr lang="en-US" dirty="0" smtClean="0"/>
              <a:t>- unkind messages to discourage more spam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Trolling</a:t>
            </a:r>
            <a:r>
              <a:rPr lang="en-US" dirty="0" smtClean="0"/>
              <a:t>- messages designed to provoke anger or fights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Phishing- </a:t>
            </a:r>
            <a:r>
              <a:rPr lang="en-US" dirty="0" smtClean="0"/>
              <a:t>pretending to be a trustworthy business to obtain personal information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Illegal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572000"/>
            <a:ext cx="2152650" cy="2124075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Nuisance</a:t>
            </a:r>
            <a:r>
              <a:rPr lang="en-US" dirty="0" smtClean="0"/>
              <a:t> – messages that continue after the recipient asks that they stop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Harassment</a:t>
            </a:r>
            <a:r>
              <a:rPr lang="en-US" dirty="0" smtClean="0"/>
              <a:t>- messages that are threatening or intimidating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166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 Issues in Computing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292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Acceptable Use Policy (AUP)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AUP – outlines what is acceptable or prohibited by computer users.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Legal documents </a:t>
            </a:r>
            <a:r>
              <a:rPr lang="en-US" dirty="0" smtClean="0"/>
              <a:t>that should be understood and followed</a:t>
            </a:r>
          </a:p>
          <a:p>
            <a:r>
              <a:rPr lang="en-US" dirty="0" smtClean="0"/>
              <a:t>Guidelines for:</a:t>
            </a:r>
          </a:p>
          <a:p>
            <a:pPr lvl="1"/>
            <a:r>
              <a:rPr lang="en-US" dirty="0" smtClean="0"/>
              <a:t>Personal computer files and documents</a:t>
            </a:r>
          </a:p>
          <a:p>
            <a:pPr lvl="1"/>
            <a:r>
              <a:rPr lang="en-US" dirty="0" smtClean="0"/>
              <a:t>Personal and private information</a:t>
            </a:r>
          </a:p>
          <a:p>
            <a:pPr lvl="1"/>
            <a:r>
              <a:rPr lang="en-US" dirty="0" smtClean="0"/>
              <a:t>Ethical conduct</a:t>
            </a:r>
          </a:p>
        </p:txBody>
      </p:sp>
    </p:spTree>
    <p:extLst>
      <p:ext uri="{BB962C8B-B14F-4D97-AF65-F5344CB8AC3E}">
        <p14:creationId xmlns:p14="http://schemas.microsoft.com/office/powerpoint/2010/main" val="3495513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 Images</a:t>
            </a:r>
          </a:p>
          <a:p>
            <a:r>
              <a:rPr lang="en-US" smtClean="0"/>
              <a:t>Wikipedia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78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ethics?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Used to determine the </a:t>
            </a:r>
            <a:r>
              <a:rPr lang="en-US" dirty="0" smtClean="0">
                <a:solidFill>
                  <a:srgbClr val="00B0F0"/>
                </a:solidFill>
              </a:rPr>
              <a:t>“right” and “wrong” </a:t>
            </a:r>
            <a:r>
              <a:rPr lang="en-US" dirty="0" smtClean="0"/>
              <a:t>thing to do</a:t>
            </a:r>
          </a:p>
          <a:p>
            <a:r>
              <a:rPr lang="en-US" dirty="0" smtClean="0"/>
              <a:t>What you “should” do in a certain situation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dirty="0" smtClean="0"/>
              <a:t>Pair Share:  Is this ethical?  Why or Why Not?  </a:t>
            </a:r>
            <a:r>
              <a:rPr lang="en-US" sz="1400" dirty="0" smtClean="0"/>
              <a:t>(Scenario #2 from your assignment)</a:t>
            </a:r>
            <a:endParaRPr lang="en-US" sz="1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275" y="3002756"/>
            <a:ext cx="2762250" cy="1657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26110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are ethics important in computing?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Information</a:t>
            </a:r>
            <a:r>
              <a:rPr lang="en-US" dirty="0" smtClean="0"/>
              <a:t> stored in computers can be valuable and private</a:t>
            </a:r>
          </a:p>
          <a:p>
            <a:r>
              <a:rPr lang="en-US" dirty="0" smtClean="0"/>
              <a:t>We generate information and often </a:t>
            </a:r>
            <a:r>
              <a:rPr lang="en-US" dirty="0" smtClean="0">
                <a:solidFill>
                  <a:srgbClr val="00B0F0"/>
                </a:solidFill>
              </a:rPr>
              <a:t>misuse it.</a:t>
            </a:r>
          </a:p>
          <a:p>
            <a:r>
              <a:rPr lang="en-US" dirty="0" smtClean="0"/>
              <a:t>A new branch of ethics called </a:t>
            </a:r>
            <a:r>
              <a:rPr lang="en-US" dirty="0" smtClean="0">
                <a:solidFill>
                  <a:srgbClr val="00B0F0"/>
                </a:solidFill>
              </a:rPr>
              <a:t>computer ethics</a:t>
            </a:r>
          </a:p>
          <a:p>
            <a:r>
              <a:rPr lang="en-US" dirty="0" smtClean="0"/>
              <a:t>Computer users need to know what is </a:t>
            </a:r>
            <a:r>
              <a:rPr lang="en-US" dirty="0" smtClean="0">
                <a:solidFill>
                  <a:srgbClr val="00B0F0"/>
                </a:solidFill>
              </a:rPr>
              <a:t>expected </a:t>
            </a:r>
            <a:r>
              <a:rPr lang="en-US" dirty="0" smtClean="0"/>
              <a:t>of them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837" y="2759869"/>
            <a:ext cx="2143125" cy="2143125"/>
          </a:xfrm>
        </p:spPr>
      </p:pic>
    </p:spTree>
    <p:extLst>
      <p:ext uri="{BB962C8B-B14F-4D97-AF65-F5344CB8AC3E}">
        <p14:creationId xmlns:p14="http://schemas.microsoft.com/office/powerpoint/2010/main" val="678204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Categories of 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Professional Ethics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Professional ethics </a:t>
            </a:r>
            <a:r>
              <a:rPr lang="en-US" dirty="0" smtClean="0"/>
              <a:t>are needed  in the workplace</a:t>
            </a:r>
          </a:p>
          <a:p>
            <a:r>
              <a:rPr lang="en-US" dirty="0" smtClean="0"/>
              <a:t>Policies don’t cover all possible situations</a:t>
            </a:r>
          </a:p>
          <a:p>
            <a:r>
              <a:rPr lang="en-US" dirty="0" smtClean="0"/>
              <a:t>A sense of what is </a:t>
            </a:r>
            <a:r>
              <a:rPr lang="en-US" dirty="0" smtClean="0">
                <a:solidFill>
                  <a:srgbClr val="00B0F0"/>
                </a:solidFill>
              </a:rPr>
              <a:t>moral</a:t>
            </a:r>
            <a:r>
              <a:rPr lang="en-US" dirty="0" smtClean="0"/>
              <a:t> is needed to apply ethics to various situations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895600"/>
            <a:ext cx="2590800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04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Categories of 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07006"/>
            <a:ext cx="4038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B0F0"/>
                </a:solidFill>
              </a:rPr>
              <a:t>Social Ethics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Defined by society and its existing primary values</a:t>
            </a:r>
          </a:p>
          <a:p>
            <a:pPr marL="0" indent="0">
              <a:buNone/>
            </a:pPr>
            <a:r>
              <a:rPr lang="en-US" i="1" dirty="0" smtClean="0"/>
              <a:t>Pair Share:  What values existing in Utah might be different in another state?  How about the U.S. vs another country?</a:t>
            </a:r>
            <a:endParaRPr lang="en-US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86000"/>
            <a:ext cx="3962400" cy="29679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1204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Categories of 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B0F0"/>
                </a:solidFill>
              </a:rPr>
              <a:t>Individual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Defined by personal heritage</a:t>
            </a:r>
          </a:p>
          <a:p>
            <a:r>
              <a:rPr lang="en-US" dirty="0" smtClean="0"/>
              <a:t>Family values</a:t>
            </a:r>
          </a:p>
          <a:p>
            <a:r>
              <a:rPr lang="en-US" dirty="0" smtClean="0"/>
              <a:t>How you were raised can heavily influence your decisions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514600"/>
            <a:ext cx="2971800" cy="1981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02460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013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239</TotalTime>
  <Words>948</Words>
  <Application>Microsoft Office PowerPoint</Application>
  <PresentationFormat>On-screen Show (4:3)</PresentationFormat>
  <Paragraphs>157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Cambria</vt:lpstr>
      <vt:lpstr>Adjacency</vt:lpstr>
      <vt:lpstr>PowerPoint Presentation</vt:lpstr>
      <vt:lpstr>Computer Ethics Computer Technology 1</vt:lpstr>
      <vt:lpstr>Ethics Issues in Computing</vt:lpstr>
      <vt:lpstr>What are ethics?</vt:lpstr>
      <vt:lpstr>Why are ethics important in computing?</vt:lpstr>
      <vt:lpstr>3 Categories of Ethics</vt:lpstr>
      <vt:lpstr>3 Categories of Ethics</vt:lpstr>
      <vt:lpstr>3 Categories of Ethics</vt:lpstr>
      <vt:lpstr>The Law</vt:lpstr>
      <vt:lpstr>Are Ethics the Same as Laws?</vt:lpstr>
      <vt:lpstr>Defamation</vt:lpstr>
      <vt:lpstr>Copyright</vt:lpstr>
      <vt:lpstr>What is the copyright law?</vt:lpstr>
      <vt:lpstr>Software Licensing</vt:lpstr>
      <vt:lpstr>5 Types of Software Licensing</vt:lpstr>
      <vt:lpstr>Public Domain </vt:lpstr>
      <vt:lpstr>Freeware</vt:lpstr>
      <vt:lpstr>Shareware</vt:lpstr>
      <vt:lpstr>Open Source</vt:lpstr>
      <vt:lpstr>All Rights Reserved</vt:lpstr>
      <vt:lpstr>Software Piracy</vt:lpstr>
      <vt:lpstr>Creative Commons Software License</vt:lpstr>
      <vt:lpstr>InteIntellectual Property</vt:lpstr>
      <vt:lpstr>Plagiarism</vt:lpstr>
      <vt:lpstr>What is plagiarism?</vt:lpstr>
      <vt:lpstr>Privacy</vt:lpstr>
      <vt:lpstr>Public vs. Private Information</vt:lpstr>
      <vt:lpstr>E-Mail</vt:lpstr>
      <vt:lpstr>Abuse of E-mail</vt:lpstr>
      <vt:lpstr>Acceptable Use Policy (AUP)</vt:lpstr>
      <vt:lpstr>References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Ethics Computer Technology 1</dc:title>
  <dc:creator>JILL EINERSON</dc:creator>
  <cp:lastModifiedBy>Jill Einerson</cp:lastModifiedBy>
  <cp:revision>56</cp:revision>
  <dcterms:created xsi:type="dcterms:W3CDTF">2015-08-22T19:24:27Z</dcterms:created>
  <dcterms:modified xsi:type="dcterms:W3CDTF">2016-01-26T17:50:37Z</dcterms:modified>
</cp:coreProperties>
</file>