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56" r:id="rId2"/>
    <p:sldId id="259" r:id="rId3"/>
    <p:sldId id="258" r:id="rId4"/>
    <p:sldId id="257" r:id="rId5"/>
    <p:sldId id="288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93" r:id="rId18"/>
    <p:sldId id="292" r:id="rId19"/>
    <p:sldId id="291" r:id="rId20"/>
    <p:sldId id="290" r:id="rId21"/>
    <p:sldId id="271" r:id="rId22"/>
    <p:sldId id="274" r:id="rId23"/>
    <p:sldId id="272" r:id="rId24"/>
    <p:sldId id="273" r:id="rId25"/>
    <p:sldId id="275" r:id="rId26"/>
    <p:sldId id="276" r:id="rId27"/>
    <p:sldId id="278" r:id="rId28"/>
    <p:sldId id="279" r:id="rId29"/>
    <p:sldId id="280" r:id="rId30"/>
    <p:sldId id="281" r:id="rId31"/>
    <p:sldId id="282" r:id="rId32"/>
    <p:sldId id="285" r:id="rId33"/>
    <p:sldId id="283" r:id="rId34"/>
    <p:sldId id="284" r:id="rId35"/>
    <p:sldId id="286" r:id="rId36"/>
    <p:sldId id="287" r:id="rId37"/>
    <p:sldId id="289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DD07C5-1ED4-47B0-8F90-0EE7848CEE6B}" type="doc">
      <dgm:prSet loTypeId="urn:microsoft.com/office/officeart/2005/8/layout/matrix3" loCatId="matrix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D63898B-7D4E-4FC8-A530-D6EB597E4309}">
      <dgm:prSet phldrT="[Text]"/>
      <dgm:spPr/>
      <dgm:t>
        <a:bodyPr/>
        <a:lstStyle/>
        <a:p>
          <a:r>
            <a:rPr lang="en-US" dirty="0" smtClean="0"/>
            <a:t>Desktops</a:t>
          </a:r>
          <a:endParaRPr lang="en-US" dirty="0"/>
        </a:p>
      </dgm:t>
    </dgm:pt>
    <dgm:pt modelId="{E38F16D0-5BCF-49C5-8D0C-F4083B535205}" type="parTrans" cxnId="{E047D9C1-9A52-4F5F-B9BA-F97799BB3642}">
      <dgm:prSet/>
      <dgm:spPr/>
      <dgm:t>
        <a:bodyPr/>
        <a:lstStyle/>
        <a:p>
          <a:endParaRPr lang="en-US"/>
        </a:p>
      </dgm:t>
    </dgm:pt>
    <dgm:pt modelId="{D16FB2F7-D710-47FA-932B-1CA90FE9CF91}" type="sibTrans" cxnId="{E047D9C1-9A52-4F5F-B9BA-F97799BB3642}">
      <dgm:prSet/>
      <dgm:spPr/>
      <dgm:t>
        <a:bodyPr/>
        <a:lstStyle/>
        <a:p>
          <a:endParaRPr lang="en-US"/>
        </a:p>
      </dgm:t>
    </dgm:pt>
    <dgm:pt modelId="{23324129-0EBB-43DA-8F89-D104AD4ECE64}">
      <dgm:prSet phldrT="[Text]"/>
      <dgm:spPr/>
      <dgm:t>
        <a:bodyPr/>
        <a:lstStyle/>
        <a:p>
          <a:r>
            <a:rPr lang="en-US" dirty="0" smtClean="0"/>
            <a:t>Portable</a:t>
          </a:r>
        </a:p>
        <a:p>
          <a:r>
            <a:rPr lang="en-US" dirty="0" smtClean="0"/>
            <a:t>(Laptops or Notebooks)</a:t>
          </a:r>
          <a:endParaRPr lang="en-US" dirty="0"/>
        </a:p>
      </dgm:t>
    </dgm:pt>
    <dgm:pt modelId="{26CA631F-CEA8-445F-82B4-DBDD950523BD}" type="parTrans" cxnId="{C99382CD-39A8-4113-BA9A-30A5C5DDC600}">
      <dgm:prSet/>
      <dgm:spPr/>
      <dgm:t>
        <a:bodyPr/>
        <a:lstStyle/>
        <a:p>
          <a:endParaRPr lang="en-US"/>
        </a:p>
      </dgm:t>
    </dgm:pt>
    <dgm:pt modelId="{9AA6110A-877D-4129-8A17-5FB3500F5C86}" type="sibTrans" cxnId="{C99382CD-39A8-4113-BA9A-30A5C5DDC600}">
      <dgm:prSet/>
      <dgm:spPr/>
      <dgm:t>
        <a:bodyPr/>
        <a:lstStyle/>
        <a:p>
          <a:endParaRPr lang="en-US"/>
        </a:p>
      </dgm:t>
    </dgm:pt>
    <dgm:pt modelId="{091ABB0B-4BF2-4DCE-B2DC-814F1FA35006}">
      <dgm:prSet phldrT="[Text]"/>
      <dgm:spPr/>
      <dgm:t>
        <a:bodyPr/>
        <a:lstStyle/>
        <a:p>
          <a:r>
            <a:rPr lang="en-US" dirty="0" smtClean="0"/>
            <a:t>Tablet PC’s</a:t>
          </a:r>
          <a:endParaRPr lang="en-US" dirty="0"/>
        </a:p>
      </dgm:t>
    </dgm:pt>
    <dgm:pt modelId="{AFD0E541-423B-4298-9539-A0B62E9CA365}" type="parTrans" cxnId="{64DC8171-ACAA-45DA-8AC6-374B7AC2F155}">
      <dgm:prSet/>
      <dgm:spPr/>
      <dgm:t>
        <a:bodyPr/>
        <a:lstStyle/>
        <a:p>
          <a:endParaRPr lang="en-US"/>
        </a:p>
      </dgm:t>
    </dgm:pt>
    <dgm:pt modelId="{5D311BB5-F260-492F-9DEC-22981B8534BC}" type="sibTrans" cxnId="{64DC8171-ACAA-45DA-8AC6-374B7AC2F155}">
      <dgm:prSet/>
      <dgm:spPr/>
      <dgm:t>
        <a:bodyPr/>
        <a:lstStyle/>
        <a:p>
          <a:endParaRPr lang="en-US"/>
        </a:p>
      </dgm:t>
    </dgm:pt>
    <dgm:pt modelId="{C816148C-D04A-4301-818F-414B5794CEA8}">
      <dgm:prSet phldrT="[Text]"/>
      <dgm:spPr/>
      <dgm:t>
        <a:bodyPr/>
        <a:lstStyle/>
        <a:p>
          <a:r>
            <a:rPr lang="en-US" dirty="0" smtClean="0"/>
            <a:t>Hand-Held</a:t>
          </a:r>
        </a:p>
        <a:p>
          <a:r>
            <a:rPr lang="en-US" dirty="0" smtClean="0"/>
            <a:t>(PDA’s)</a:t>
          </a:r>
          <a:endParaRPr lang="en-US" dirty="0"/>
        </a:p>
      </dgm:t>
    </dgm:pt>
    <dgm:pt modelId="{E2F8B7F5-7B63-4AE0-8F88-1BCA272598A4}" type="parTrans" cxnId="{89207939-8EBF-48D3-BC84-78020591B1DE}">
      <dgm:prSet/>
      <dgm:spPr/>
      <dgm:t>
        <a:bodyPr/>
        <a:lstStyle/>
        <a:p>
          <a:endParaRPr lang="en-US"/>
        </a:p>
      </dgm:t>
    </dgm:pt>
    <dgm:pt modelId="{B1A64F6C-A7EC-4262-B9F7-984B39743928}" type="sibTrans" cxnId="{89207939-8EBF-48D3-BC84-78020591B1DE}">
      <dgm:prSet/>
      <dgm:spPr/>
      <dgm:t>
        <a:bodyPr/>
        <a:lstStyle/>
        <a:p>
          <a:endParaRPr lang="en-US"/>
        </a:p>
      </dgm:t>
    </dgm:pt>
    <dgm:pt modelId="{6F3DA1F8-9E56-4370-8954-5E44DB111963}" type="pres">
      <dgm:prSet presAssocID="{61DD07C5-1ED4-47B0-8F90-0EE7848CEE6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9C482B-0ED5-4674-94A2-01CE01B8D946}" type="pres">
      <dgm:prSet presAssocID="{61DD07C5-1ED4-47B0-8F90-0EE7848CEE6B}" presName="diamond" presStyleLbl="bgShp" presStyleIdx="0" presStyleCnt="1"/>
      <dgm:spPr/>
    </dgm:pt>
    <dgm:pt modelId="{4A8679C2-7D95-468E-A4A1-06717CA35B09}" type="pres">
      <dgm:prSet presAssocID="{61DD07C5-1ED4-47B0-8F90-0EE7848CEE6B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BECBF-78D5-45DC-ADED-7DD6AF7112F1}" type="pres">
      <dgm:prSet presAssocID="{61DD07C5-1ED4-47B0-8F90-0EE7848CEE6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2C3999-DC0D-434C-86E1-90E508744702}" type="pres">
      <dgm:prSet presAssocID="{61DD07C5-1ED4-47B0-8F90-0EE7848CEE6B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0D40C-6C8D-44A4-8A75-F52E3824C1B4}" type="pres">
      <dgm:prSet presAssocID="{61DD07C5-1ED4-47B0-8F90-0EE7848CEE6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9382CD-39A8-4113-BA9A-30A5C5DDC600}" srcId="{61DD07C5-1ED4-47B0-8F90-0EE7848CEE6B}" destId="{23324129-0EBB-43DA-8F89-D104AD4ECE64}" srcOrd="1" destOrd="0" parTransId="{26CA631F-CEA8-445F-82B4-DBDD950523BD}" sibTransId="{9AA6110A-877D-4129-8A17-5FB3500F5C86}"/>
    <dgm:cxn modelId="{05F1645F-0F8B-4985-B8AE-CD7942CD01A9}" type="presOf" srcId="{091ABB0B-4BF2-4DCE-B2DC-814F1FA35006}" destId="{DE2C3999-DC0D-434C-86E1-90E508744702}" srcOrd="0" destOrd="0" presId="urn:microsoft.com/office/officeart/2005/8/layout/matrix3"/>
    <dgm:cxn modelId="{CD51F607-BA7C-42E6-994A-375E9FFF48D9}" type="presOf" srcId="{0D63898B-7D4E-4FC8-A530-D6EB597E4309}" destId="{4A8679C2-7D95-468E-A4A1-06717CA35B09}" srcOrd="0" destOrd="0" presId="urn:microsoft.com/office/officeart/2005/8/layout/matrix3"/>
    <dgm:cxn modelId="{89207939-8EBF-48D3-BC84-78020591B1DE}" srcId="{61DD07C5-1ED4-47B0-8F90-0EE7848CEE6B}" destId="{C816148C-D04A-4301-818F-414B5794CEA8}" srcOrd="3" destOrd="0" parTransId="{E2F8B7F5-7B63-4AE0-8F88-1BCA272598A4}" sibTransId="{B1A64F6C-A7EC-4262-B9F7-984B39743928}"/>
    <dgm:cxn modelId="{1741D795-824C-4DBA-AC34-98BAE8BD6230}" type="presOf" srcId="{61DD07C5-1ED4-47B0-8F90-0EE7848CEE6B}" destId="{6F3DA1F8-9E56-4370-8954-5E44DB111963}" srcOrd="0" destOrd="0" presId="urn:microsoft.com/office/officeart/2005/8/layout/matrix3"/>
    <dgm:cxn modelId="{E047D9C1-9A52-4F5F-B9BA-F97799BB3642}" srcId="{61DD07C5-1ED4-47B0-8F90-0EE7848CEE6B}" destId="{0D63898B-7D4E-4FC8-A530-D6EB597E4309}" srcOrd="0" destOrd="0" parTransId="{E38F16D0-5BCF-49C5-8D0C-F4083B535205}" sibTransId="{D16FB2F7-D710-47FA-932B-1CA90FE9CF91}"/>
    <dgm:cxn modelId="{64DC8171-ACAA-45DA-8AC6-374B7AC2F155}" srcId="{61DD07C5-1ED4-47B0-8F90-0EE7848CEE6B}" destId="{091ABB0B-4BF2-4DCE-B2DC-814F1FA35006}" srcOrd="2" destOrd="0" parTransId="{AFD0E541-423B-4298-9539-A0B62E9CA365}" sibTransId="{5D311BB5-F260-492F-9DEC-22981B8534BC}"/>
    <dgm:cxn modelId="{D688AA70-1455-4290-910D-97D23AD58FC5}" type="presOf" srcId="{C816148C-D04A-4301-818F-414B5794CEA8}" destId="{A5D0D40C-6C8D-44A4-8A75-F52E3824C1B4}" srcOrd="0" destOrd="0" presId="urn:microsoft.com/office/officeart/2005/8/layout/matrix3"/>
    <dgm:cxn modelId="{24C4E097-EE37-4F46-8918-C2A30E5EB178}" type="presOf" srcId="{23324129-0EBB-43DA-8F89-D104AD4ECE64}" destId="{7E0BECBF-78D5-45DC-ADED-7DD6AF7112F1}" srcOrd="0" destOrd="0" presId="urn:microsoft.com/office/officeart/2005/8/layout/matrix3"/>
    <dgm:cxn modelId="{EA598563-7D03-4B8E-B3CF-DF0634C37821}" type="presParOf" srcId="{6F3DA1F8-9E56-4370-8954-5E44DB111963}" destId="{EF9C482B-0ED5-4674-94A2-01CE01B8D946}" srcOrd="0" destOrd="0" presId="urn:microsoft.com/office/officeart/2005/8/layout/matrix3"/>
    <dgm:cxn modelId="{5D8D6776-79AB-4097-835C-3490B923A760}" type="presParOf" srcId="{6F3DA1F8-9E56-4370-8954-5E44DB111963}" destId="{4A8679C2-7D95-468E-A4A1-06717CA35B09}" srcOrd="1" destOrd="0" presId="urn:microsoft.com/office/officeart/2005/8/layout/matrix3"/>
    <dgm:cxn modelId="{03CA8546-C3D2-4D69-90F0-F3379460BFBA}" type="presParOf" srcId="{6F3DA1F8-9E56-4370-8954-5E44DB111963}" destId="{7E0BECBF-78D5-45DC-ADED-7DD6AF7112F1}" srcOrd="2" destOrd="0" presId="urn:microsoft.com/office/officeart/2005/8/layout/matrix3"/>
    <dgm:cxn modelId="{B33A1B2E-689B-4E13-81D2-2A2346D31DC3}" type="presParOf" srcId="{6F3DA1F8-9E56-4370-8954-5E44DB111963}" destId="{DE2C3999-DC0D-434C-86E1-90E508744702}" srcOrd="3" destOrd="0" presId="urn:microsoft.com/office/officeart/2005/8/layout/matrix3"/>
    <dgm:cxn modelId="{8D11DB54-CDEA-4CB6-8616-39222034FF01}" type="presParOf" srcId="{6F3DA1F8-9E56-4370-8954-5E44DB111963}" destId="{A5D0D40C-6C8D-44A4-8A75-F52E3824C1B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C482B-0ED5-4674-94A2-01CE01B8D946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679C2-7D95-468E-A4A1-06717CA35B09}">
      <dsp:nvSpPr>
        <dsp:cNvPr id="0" name=""/>
        <dsp:cNvSpPr/>
      </dsp:nvSpPr>
      <dsp:spPr>
        <a:xfrm>
          <a:off x="1402080" y="386080"/>
          <a:ext cx="1584960" cy="15849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Desktops</a:t>
          </a:r>
          <a:endParaRPr lang="en-US" sz="2000" kern="1200" dirty="0"/>
        </a:p>
      </dsp:txBody>
      <dsp:txXfrm>
        <a:off x="1479451" y="463451"/>
        <a:ext cx="1430218" cy="1430218"/>
      </dsp:txXfrm>
    </dsp:sp>
    <dsp:sp modelId="{7E0BECBF-78D5-45DC-ADED-7DD6AF7112F1}">
      <dsp:nvSpPr>
        <dsp:cNvPr id="0" name=""/>
        <dsp:cNvSpPr/>
      </dsp:nvSpPr>
      <dsp:spPr>
        <a:xfrm>
          <a:off x="3108960" y="386080"/>
          <a:ext cx="1584960" cy="15849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Portable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(Laptops or Notebooks)</a:t>
          </a:r>
          <a:endParaRPr lang="en-US" sz="2000" kern="1200" dirty="0"/>
        </a:p>
      </dsp:txBody>
      <dsp:txXfrm>
        <a:off x="3186331" y="463451"/>
        <a:ext cx="1430218" cy="1430218"/>
      </dsp:txXfrm>
    </dsp:sp>
    <dsp:sp modelId="{DE2C3999-DC0D-434C-86E1-90E508744702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Tablet PC’s</a:t>
          </a:r>
          <a:endParaRPr lang="en-US" sz="2000" kern="1200" dirty="0"/>
        </a:p>
      </dsp:txBody>
      <dsp:txXfrm>
        <a:off x="1479451" y="2170331"/>
        <a:ext cx="1430218" cy="1430218"/>
      </dsp:txXfrm>
    </dsp:sp>
    <dsp:sp modelId="{A5D0D40C-6C8D-44A4-8A75-F52E3824C1B4}">
      <dsp:nvSpPr>
        <dsp:cNvPr id="0" name=""/>
        <dsp:cNvSpPr/>
      </dsp:nvSpPr>
      <dsp:spPr>
        <a:xfrm>
          <a:off x="3108960" y="2092960"/>
          <a:ext cx="1584960" cy="15849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Hand-Held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(PDA’s)</a:t>
          </a:r>
          <a:endParaRPr lang="en-US" sz="2000" kern="1200" dirty="0"/>
        </a:p>
      </dsp:txBody>
      <dsp:txXfrm>
        <a:off x="3186331" y="2170331"/>
        <a:ext cx="1430218" cy="1430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08233-7467-4E11-8F44-A9730EC15D49}" type="datetimeFigureOut">
              <a:rPr lang="en-US" smtClean="0"/>
              <a:pPr/>
              <a:t>8/12/2013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06DDB-86B6-4899-BAFD-B91C3D2958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42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6DDB-86B6-4899-BAFD-B91C3D2958C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1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4EF8-BB53-4B78-8758-DAA130852008}" type="datetimeFigureOut">
              <a:rPr lang="en-US" smtClean="0"/>
              <a:pPr/>
              <a:t>8/12/2013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185F-9E46-40FE-AEFB-7B71578876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4EF8-BB53-4B78-8758-DAA130852008}" type="datetimeFigureOut">
              <a:rPr lang="en-US" smtClean="0"/>
              <a:pPr/>
              <a:t>8/12/2013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185F-9E46-40FE-AEFB-7B71578876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4EF8-BB53-4B78-8758-DAA130852008}" type="datetimeFigureOut">
              <a:rPr lang="en-US" smtClean="0"/>
              <a:pPr/>
              <a:t>8/12/2013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185F-9E46-40FE-AEFB-7B71578876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4EF8-BB53-4B78-8758-DAA130852008}" type="datetimeFigureOut">
              <a:rPr lang="en-US" smtClean="0"/>
              <a:pPr/>
              <a:t>8/12/2013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185F-9E46-40FE-AEFB-7B71578876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4EF8-BB53-4B78-8758-DAA130852008}" type="datetimeFigureOut">
              <a:rPr lang="en-US" smtClean="0"/>
              <a:pPr/>
              <a:t>8/12/2013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185F-9E46-40FE-AEFB-7B71578876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4EF8-BB53-4B78-8758-DAA130852008}" type="datetimeFigureOut">
              <a:rPr lang="en-US" smtClean="0"/>
              <a:pPr/>
              <a:t>8/12/2013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185F-9E46-40FE-AEFB-7B7157887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4EF8-BB53-4B78-8758-DAA130852008}" type="datetimeFigureOut">
              <a:rPr lang="en-US" smtClean="0"/>
              <a:pPr/>
              <a:t>8/12/2013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185F-9E46-40FE-AEFB-7B71578876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4EF8-BB53-4B78-8758-DAA130852008}" type="datetimeFigureOut">
              <a:rPr lang="en-US" smtClean="0"/>
              <a:pPr/>
              <a:t>8/12/2013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185F-9E46-40FE-AEFB-7B71578876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4EF8-BB53-4B78-8758-DAA130852008}" type="datetimeFigureOut">
              <a:rPr lang="en-US" smtClean="0"/>
              <a:pPr/>
              <a:t>8/12/2013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185F-9E46-40FE-AEFB-7B71578876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4EF8-BB53-4B78-8758-DAA130852008}" type="datetimeFigureOut">
              <a:rPr lang="en-US" smtClean="0"/>
              <a:pPr/>
              <a:t>8/12/2013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C5185F-9E46-40FE-AEFB-7B71578876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4EF8-BB53-4B78-8758-DAA130852008}" type="datetimeFigureOut">
              <a:rPr lang="en-US" smtClean="0"/>
              <a:pPr/>
              <a:t>8/12/2013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185F-9E46-40FE-AEFB-7B71578876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C134EF8-BB53-4B78-8758-DAA130852008}" type="datetimeFigureOut">
              <a:rPr lang="en-US" smtClean="0"/>
              <a:pPr/>
              <a:t>8/12/2013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FC5185F-9E46-40FE-AEFB-7B71578876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files.myopera.com/" TargetMode="External"/><Relationship Id="rId3" Type="http://schemas.openxmlformats.org/officeDocument/2006/relationships/hyperlink" Target="http://www.omnium-gatherum.org/" TargetMode="External"/><Relationship Id="rId7" Type="http://schemas.openxmlformats.org/officeDocument/2006/relationships/hyperlink" Target="http://gpuscience.com/hpc/the-exascale-supercomputer-of-2020" TargetMode="External"/><Relationship Id="rId2" Type="http://schemas.openxmlformats.org/officeDocument/2006/relationships/hyperlink" Target="http://www.computersciencelab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question-marketing.com/" TargetMode="External"/><Relationship Id="rId5" Type="http://schemas.openxmlformats.org/officeDocument/2006/relationships/hyperlink" Target="http://www.newlaunches.com/" TargetMode="External"/><Relationship Id="rId4" Type="http://schemas.openxmlformats.org/officeDocument/2006/relationships/hyperlink" Target="http://www.wikipedia/" TargetMode="External"/><Relationship Id="rId9" Type="http://schemas.openxmlformats.org/officeDocument/2006/relationships/hyperlink" Target="http://www.oldcomputer.net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fc-forum.org/aboutnfc" TargetMode="External"/><Relationship Id="rId2" Type="http://schemas.openxmlformats.org/officeDocument/2006/relationships/hyperlink" Target="http://www.maverickdean.com/tamora/index.php/archive/scent-technology-leads-the-wa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home computer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16512" r="16512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Computer History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Computer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9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Great Moments in computer History for the 1990s.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Can you guess what these photos represent?</a:t>
            </a:r>
            <a:endParaRPr lang="en-US" dirty="0"/>
          </a:p>
        </p:txBody>
      </p:sp>
      <p:pic>
        <p:nvPicPr>
          <p:cNvPr id="6" name="Picture 5" descr="Apple Message P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990599"/>
            <a:ext cx="3383280" cy="4281665"/>
          </a:xfrm>
          <a:prstGeom prst="rect">
            <a:avLst/>
          </a:prstGeom>
        </p:spPr>
      </p:pic>
      <p:pic>
        <p:nvPicPr>
          <p:cNvPr id="7" name="Picture 6" descr="Poqet Compu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28800"/>
            <a:ext cx="3645264" cy="2886037"/>
          </a:xfrm>
          <a:prstGeom prst="rect">
            <a:avLst/>
          </a:prstGeom>
        </p:spPr>
      </p:pic>
      <p:pic>
        <p:nvPicPr>
          <p:cNvPr id="8" name="Picture 7" descr="pentium chip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026664" y="2535936"/>
            <a:ext cx="3307080" cy="1892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computers 1990s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22325" y="1100138"/>
          <a:ext cx="752157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275"/>
                <a:gridCol w="65913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Important Point in</a:t>
                      </a:r>
                      <a:r>
                        <a:rPr lang="en-US" baseline="0" dirty="0" smtClean="0"/>
                        <a:t> History</a:t>
                      </a:r>
                      <a:endParaRPr 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Pocket</a:t>
                      </a:r>
                      <a:r>
                        <a:rPr lang="en-US" baseline="0" dirty="0" smtClean="0"/>
                        <a:t> Computers are introduced by the Poqet PC company.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Apple</a:t>
                      </a:r>
                      <a:r>
                        <a:rPr lang="en-US" baseline="0" dirty="0" smtClean="0"/>
                        <a:t> releases the first PDA, the Message Pad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Intel releases the Pentium processor.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Great Moments in computer History for the 2000s.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Can you guess what these photos represent?</a:t>
            </a:r>
            <a:endParaRPr lang="en-US" dirty="0"/>
          </a:p>
        </p:txBody>
      </p:sp>
      <p:pic>
        <p:nvPicPr>
          <p:cNvPr id="6" name="Picture 5" descr="face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676400"/>
            <a:ext cx="2667000" cy="1081014"/>
          </a:xfrm>
          <a:prstGeom prst="rect">
            <a:avLst/>
          </a:prstGeom>
        </p:spPr>
      </p:pic>
      <p:pic>
        <p:nvPicPr>
          <p:cNvPr id="7" name="Picture 6" descr="iP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676400"/>
            <a:ext cx="2404872" cy="3157728"/>
          </a:xfrm>
          <a:prstGeom prst="rect">
            <a:avLst/>
          </a:prstGeom>
        </p:spPr>
      </p:pic>
      <p:pic>
        <p:nvPicPr>
          <p:cNvPr id="8" name="Picture 7" descr="iPh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1676400"/>
            <a:ext cx="1012614" cy="1752600"/>
          </a:xfrm>
          <a:prstGeom prst="rect">
            <a:avLst/>
          </a:prstGeom>
        </p:spPr>
      </p:pic>
      <p:pic>
        <p:nvPicPr>
          <p:cNvPr id="9" name="Picture 8" descr="pentium 4 chi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200" y="2895600"/>
            <a:ext cx="3583223" cy="2057400"/>
          </a:xfrm>
          <a:prstGeom prst="rect">
            <a:avLst/>
          </a:prstGeom>
        </p:spPr>
      </p:pic>
      <p:pic>
        <p:nvPicPr>
          <p:cNvPr id="10" name="Picture 9" descr="iPo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3276600"/>
            <a:ext cx="2590800" cy="1526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computers 2000s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22325" y="1100138"/>
          <a:ext cx="7521576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475"/>
                <a:gridCol w="65151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Important Point in</a:t>
                      </a:r>
                      <a:r>
                        <a:rPr lang="en-US" baseline="0" dirty="0" smtClean="0"/>
                        <a:t> History</a:t>
                      </a:r>
                      <a:endParaRPr 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Intel develops the Pentium 4 processor.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Apple</a:t>
                      </a:r>
                      <a:r>
                        <a:rPr lang="en-US" baseline="0" dirty="0" smtClean="0"/>
                        <a:t> introduces the iPod.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billion</a:t>
                      </a:r>
                      <a:r>
                        <a:rPr lang="en-US" baseline="0" dirty="0" smtClean="0"/>
                        <a:t> PC’s are shipped worldwide since 1970’s.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MySpace</a:t>
                      </a:r>
                      <a:r>
                        <a:rPr lang="en-US" baseline="0" dirty="0" smtClean="0"/>
                        <a:t> founded.  (It was the most popular social networking site until 2007.)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Facebook founded.  (As of 2011, it had 750 million users.)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YouTube founded.</a:t>
                      </a:r>
                      <a:r>
                        <a:rPr lang="en-US" baseline="0" dirty="0" smtClean="0"/>
                        <a:t>  (Google purchases it in 2007 for $1.6 billion)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Intel releases the CORE 2 Duo processor.</a:t>
                      </a:r>
                    </a:p>
                    <a:p>
                      <a:r>
                        <a:rPr lang="en-US" dirty="0" smtClean="0"/>
                        <a:t>Sony creates BluRay</a:t>
                      </a:r>
                      <a:r>
                        <a:rPr lang="en-US" baseline="0" dirty="0" smtClean="0"/>
                        <a:t> Technology.</a:t>
                      </a:r>
                    </a:p>
                    <a:p>
                      <a:r>
                        <a:rPr lang="en-US" baseline="0" dirty="0" smtClean="0"/>
                        <a:t>Twitter is launched.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Apple introduces the iPhone.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Intel releases the Xeon processor.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Apple introduces</a:t>
                      </a:r>
                      <a:r>
                        <a:rPr lang="en-US" baseline="0" dirty="0" smtClean="0"/>
                        <a:t> the iPad.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supercomputer 2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23738" r="23738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Computers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PC’s, Minicomputers, Mainframes, Supercomputers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Four Types of Computers (In order of size and Power!)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822325" y="1100138"/>
          <a:ext cx="7521575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475"/>
                <a:gridCol w="1240155"/>
                <a:gridCol w="1504315"/>
                <a:gridCol w="1504315"/>
                <a:gridCol w="150431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Instructions Executed Per Second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 Range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 Computer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Fits in hand or on a desktop.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 million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single user or part of a network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$100-$1,000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Minicomputer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About the size of a file cabinet.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Millions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Hundreds of users at the same</a:t>
                      </a:r>
                      <a:r>
                        <a:rPr lang="en-US" baseline="0" dirty="0" smtClean="0"/>
                        <a:t> time.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$1,000-$10,000 or more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Mainframe</a:t>
                      </a:r>
                      <a:r>
                        <a:rPr lang="en-US" baseline="0" dirty="0" smtClean="0"/>
                        <a:t> Computer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Occupies</a:t>
                      </a:r>
                      <a:r>
                        <a:rPr lang="en-US" baseline="0" dirty="0" smtClean="0"/>
                        <a:t> a full or partial room.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Millions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Hundreds of users at the same</a:t>
                      </a:r>
                      <a:r>
                        <a:rPr lang="en-US" baseline="0" dirty="0" smtClean="0"/>
                        <a:t> time.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$1,000,000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Supercomputer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Occupies a full room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Billions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Thousands</a:t>
                      </a:r>
                      <a:r>
                        <a:rPr lang="en-US" baseline="0" dirty="0" smtClean="0"/>
                        <a:t> of users at the same time.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$2,000,000 or</a:t>
                      </a:r>
                      <a:r>
                        <a:rPr lang="en-US" baseline="0" dirty="0" smtClean="0"/>
                        <a:t> more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Personal Computers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Personal Computer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Capable of performing its own input, output, processing, and storage.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Four types of PC’s: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-152400" y="2590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0" y="3200400"/>
            <a:ext cx="2819400" cy="286232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PDA—Personal Desk Assistant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Common examples of PDA’s are iPods or Phones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Tablet PC’s--Portable computers that can recognize handwriting on the screen.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Desk Tops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Stationary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Large storage capacity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Input/output devices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Requires key board, mouse and display device (monitor, projector)</a:t>
            </a:r>
            <a:endParaRPr lang="en-US" dirty="0"/>
          </a:p>
        </p:txBody>
      </p:sp>
      <p:pic>
        <p:nvPicPr>
          <p:cNvPr id="4098" name="Picture 2" descr="pcmprd206400050020_sc.jpg Front Detai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138" y="189336"/>
            <a:ext cx="2226242" cy="17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arger Fro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3" t="3774" r="13509" b="3068"/>
          <a:stretch/>
        </p:blipFill>
        <p:spPr bwMode="auto">
          <a:xfrm>
            <a:off x="4326022" y="1564195"/>
            <a:ext cx="2211938" cy="277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arger Fro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69" y="4468585"/>
            <a:ext cx="2389415" cy="238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2960" y="5145554"/>
            <a:ext cx="571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Windows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Processor, hard drive and memory built into 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Touch 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Key board and mouse input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648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All-In-Ones</a:t>
            </a:r>
            <a:endParaRPr lang="en-US" sz="2800" b="1" dirty="0"/>
          </a:p>
        </p:txBody>
      </p:sp>
      <p:pic>
        <p:nvPicPr>
          <p:cNvPr id="11" name="Picture 2" descr="Larger Fron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8" r="16307"/>
          <a:stretch/>
        </p:blipFill>
        <p:spPr bwMode="auto">
          <a:xfrm>
            <a:off x="6962018" y="2261180"/>
            <a:ext cx="1471834" cy="223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400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Laptops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780" y="1127954"/>
            <a:ext cx="3449020" cy="371246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PC, Mac, Google </a:t>
            </a:r>
            <a:r>
              <a:rPr lang="en-US" dirty="0" err="1" smtClean="0"/>
              <a:t>Chromebook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Convertible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Allows for input/output devices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Portable </a:t>
            </a:r>
            <a:endParaRPr lang="en-US" dirty="0"/>
          </a:p>
        </p:txBody>
      </p:sp>
      <p:pic>
        <p:nvPicPr>
          <p:cNvPr id="3074" name="Picture 2" descr="Larger Front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2" b="12097"/>
          <a:stretch/>
        </p:blipFill>
        <p:spPr bwMode="auto">
          <a:xfrm>
            <a:off x="5786400" y="4337090"/>
            <a:ext cx="3168856" cy="236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arger Fro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8" b="18136"/>
          <a:stretch/>
        </p:blipFill>
        <p:spPr bwMode="auto">
          <a:xfrm>
            <a:off x="5946064" y="355618"/>
            <a:ext cx="3197936" cy="199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arger Fron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4" b="14188"/>
          <a:stretch/>
        </p:blipFill>
        <p:spPr bwMode="auto">
          <a:xfrm>
            <a:off x="2225358" y="4840418"/>
            <a:ext cx="2254883" cy="160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lternate View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4" t="9739" r="784" b="10719"/>
          <a:stretch/>
        </p:blipFill>
        <p:spPr bwMode="auto">
          <a:xfrm>
            <a:off x="3194662" y="2267136"/>
            <a:ext cx="3193354" cy="254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56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Tablets &amp; E-Readers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Operating systems</a:t>
            </a:r>
          </a:p>
          <a:p>
            <a:pPr lvl="1"/>
            <a:r>
              <a:rPr lang="en-US" dirty="0" smtClean="0"/>
              <a:t>Apple </a:t>
            </a:r>
            <a:r>
              <a:rPr lang="en-US" dirty="0" err="1" smtClean="0"/>
              <a:t>iOS</a:t>
            </a:r>
            <a:r>
              <a:rPr lang="en-US" dirty="0" smtClean="0"/>
              <a:t>, Android and Windows</a:t>
            </a:r>
          </a:p>
          <a:p>
            <a:r>
              <a:rPr lang="en-US" dirty="0" smtClean="0"/>
              <a:t>Apps</a:t>
            </a:r>
          </a:p>
          <a:p>
            <a:r>
              <a:rPr lang="en-US" dirty="0" smtClean="0"/>
              <a:t>Compact and Portable</a:t>
            </a:r>
          </a:p>
          <a:p>
            <a:r>
              <a:rPr lang="en-US" dirty="0" smtClean="0"/>
              <a:t>Biometric interface (touchscreen)</a:t>
            </a:r>
          </a:p>
          <a:p>
            <a:r>
              <a:rPr lang="en-US" dirty="0" smtClean="0"/>
              <a:t>Expandable memory</a:t>
            </a:r>
          </a:p>
          <a:p>
            <a:r>
              <a:rPr lang="en-US" i="0" dirty="0" smtClean="0">
                <a:effectLst/>
                <a:latin typeface="arial" panose="020B0604020202020204" pitchFamily="34" charset="0"/>
              </a:rPr>
              <a:t>E-Ink</a:t>
            </a:r>
          </a:p>
          <a:p>
            <a:pPr lvl="1"/>
            <a:r>
              <a:rPr lang="en-US" b="0" i="0" dirty="0" smtClean="0">
                <a:effectLst/>
                <a:latin typeface="arial" panose="020B0604020202020204" pitchFamily="34" charset="0"/>
              </a:rPr>
              <a:t>Black &amp; white display</a:t>
            </a:r>
          </a:p>
          <a:p>
            <a:pPr lvl="1"/>
            <a:r>
              <a:rPr lang="en-US" b="0" i="0" dirty="0" smtClean="0">
                <a:effectLst/>
                <a:latin typeface="arial" panose="020B0604020202020204" pitchFamily="34" charset="0"/>
              </a:rPr>
              <a:t>Easy to read outdoors</a:t>
            </a:r>
          </a:p>
          <a:p>
            <a:pPr lvl="1"/>
            <a:r>
              <a:rPr lang="en-US" b="0" i="0" dirty="0" smtClean="0">
                <a:effectLst/>
                <a:latin typeface="arial" panose="020B0604020202020204" pitchFamily="34" charset="0"/>
              </a:rPr>
              <a:t>Uses less power than LCDs for longer battery life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6208453 Larger Fro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22576"/>
            <a:ext cx="2012679" cy="261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rger Fro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8" b="26339"/>
          <a:stretch/>
        </p:blipFill>
        <p:spPr bwMode="auto">
          <a:xfrm>
            <a:off x="4390040" y="1219200"/>
            <a:ext cx="4379561" cy="201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rger Fron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" t="18641" r="269" b="19365"/>
          <a:stretch/>
        </p:blipFill>
        <p:spPr bwMode="auto">
          <a:xfrm>
            <a:off x="4148648" y="3437606"/>
            <a:ext cx="1958134" cy="123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arger Fron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0" t="994" r="16132"/>
          <a:stretch/>
        </p:blipFill>
        <p:spPr bwMode="auto">
          <a:xfrm>
            <a:off x="4390040" y="5257800"/>
            <a:ext cx="974440" cy="140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40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did your grandparents think a home computer would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 the late 1950’s, Popular Mechanics Magazine designed “the home computer” of the future (around the year 2000).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is what they thought it  would look like.</a:t>
            </a:r>
          </a:p>
          <a:p>
            <a:endParaRPr lang="en-US" dirty="0"/>
          </a:p>
        </p:txBody>
      </p:sp>
      <p:pic>
        <p:nvPicPr>
          <p:cNvPr id="4" name="Picture 3" descr="home 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799" y="2209800"/>
            <a:ext cx="661012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HandHelds</a:t>
            </a:r>
            <a:r>
              <a:rPr lang="en-US" dirty="0" smtClean="0"/>
              <a:t>:  </a:t>
            </a:r>
            <a:r>
              <a:rPr lang="en-US" dirty="0" smtClean="0"/>
              <a:t>Mobile </a:t>
            </a:r>
            <a:r>
              <a:rPr lang="en-US" dirty="0" smtClean="0"/>
              <a:t>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Apple – </a:t>
            </a:r>
            <a:r>
              <a:rPr lang="en-US" dirty="0" err="1" smtClean="0"/>
              <a:t>iOS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Windows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Android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BlackBerry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Expandable memory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Built in camera up to 12 megapixels </a:t>
            </a:r>
            <a:endParaRPr lang="en-US" dirty="0"/>
          </a:p>
        </p:txBody>
      </p:sp>
      <p:pic>
        <p:nvPicPr>
          <p:cNvPr id="6146" name="Picture 2" descr="6962056 Larger Fro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75" y="4114800"/>
            <a:ext cx="1162952" cy="231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6739555 Larger 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75" y="1295400"/>
            <a:ext cx="1208554" cy="21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1460165 Larger Fro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428987"/>
            <a:ext cx="1116009" cy="217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8553043 Larger Fro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013" y="4284717"/>
            <a:ext cx="1090535" cy="214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58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Storage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External, Internal, Temporary (RAM), Permanent (ROM)</a:t>
            </a:r>
            <a:endParaRPr lang="en-US" dirty="0"/>
          </a:p>
        </p:txBody>
      </p:sp>
      <p:pic>
        <p:nvPicPr>
          <p:cNvPr id="13" name="Picture Placeholder 12" descr="CompactDisc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t="1647" b="164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Has Storage Changed through the Years?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As your instructor holds up the storage examples, summarize how computer storage has changed.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Cloud technology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How will cloud technology change storage now and in the future?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Classifying Storage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no Pro Smbd" pitchFamily="18" charset="0"/>
              </a:rPr>
              <a:t>Internal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4546552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Memory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ROM (permanent memory)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Read Only Memory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Permanently stored on memory chips located inside the CPU.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This is not writable memory!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RAM (temporary memory)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Random Access Memory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Temporary memory in which the programs and data are stored while the computer is in use.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Holds program instructions until it can be sent to an output storage device.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This readable and writable memory.</a:t>
            </a:r>
          </a:p>
          <a:p>
            <a:pPr lvl="3">
              <a:buFont typeface="Arial" pitchFamily="34" charset="0"/>
              <a:buChar char="•"/>
            </a:pPr>
            <a:endParaRPr lang="en-US" dirty="0" smtClean="0"/>
          </a:p>
          <a:p>
            <a:pPr lvl="4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no Pro Smbd" pitchFamily="18" charset="0"/>
              </a:rPr>
              <a:t>External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Secondary Storage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/>
              <a:t>An external way to store programs, data, and information.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/>
              <a:t>Can be permanent storage.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/>
              <a:t>Examples would be:</a:t>
            </a:r>
          </a:p>
          <a:p>
            <a:pPr lvl="3">
              <a:buFont typeface="Arial" pitchFamily="34" charset="0"/>
              <a:buChar char="•"/>
            </a:pPr>
            <a:r>
              <a:rPr lang="en-US" sz="1400" dirty="0" smtClean="0"/>
              <a:t>Floppy Disks</a:t>
            </a:r>
          </a:p>
          <a:p>
            <a:pPr lvl="3">
              <a:buFont typeface="Arial" pitchFamily="34" charset="0"/>
              <a:buChar char="•"/>
            </a:pPr>
            <a:r>
              <a:rPr lang="en-US" sz="1400" dirty="0" smtClean="0"/>
              <a:t>CD’s</a:t>
            </a:r>
          </a:p>
          <a:p>
            <a:pPr lvl="3">
              <a:buFont typeface="Arial" pitchFamily="34" charset="0"/>
              <a:buChar char="•"/>
            </a:pPr>
            <a:r>
              <a:rPr lang="en-US" sz="1400" dirty="0" smtClean="0"/>
              <a:t>DVD’s</a:t>
            </a:r>
          </a:p>
          <a:p>
            <a:pPr lvl="3">
              <a:buFont typeface="Arial" pitchFamily="34" charset="0"/>
              <a:buChar char="•"/>
            </a:pPr>
            <a:r>
              <a:rPr lang="en-US" sz="1400" dirty="0" smtClean="0"/>
              <a:t>Flash Drives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ram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15878" r="15878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RAM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Kilobytes to Yottabytes!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BYTE?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A byte is one alphabetic letter, number, or special character.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RAM is measured in bytes.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Storage Capacity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22325" y="1100138"/>
          <a:ext cx="7521576" cy="587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875"/>
                <a:gridCol w="1981200"/>
                <a:gridCol w="36195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Storage</a:t>
                      </a:r>
                      <a:r>
                        <a:rPr lang="en-US" baseline="0" dirty="0" smtClean="0"/>
                        <a:t> 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 Info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Kilobytes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 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Megabytes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million 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Gigabytes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billion 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Terabytes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trillion 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Petabyte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Quadrillion bytes (1000 terabytes)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petabyte = 20 million four-drawer filing cabinets filled with text.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1.5 petabytes = size of the 10 billion photos on Facebook.</a:t>
                      </a:r>
                    </a:p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Exabyte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Quintillion bytes</a:t>
                      </a:r>
                    </a:p>
                    <a:p>
                      <a:r>
                        <a:rPr lang="en-US" dirty="0" smtClean="0"/>
                        <a:t>(1 billion gigabytes)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 exabyte</a:t>
                      </a:r>
                      <a:r>
                        <a:rPr lang="en-US" baseline="0" dirty="0" smtClean="0"/>
                        <a:t> of hard drive storage in 2008 would have cost more than $200 million.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To give you an idea of the size of this, </a:t>
                      </a:r>
                      <a:r>
                        <a:rPr lang="en-US" dirty="0" smtClean="0"/>
                        <a:t>a stack of CDs storing 295 exabytes of information would reach beyond the moon.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Storage Capacity (Continued)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22325" y="1100138"/>
          <a:ext cx="7521576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192"/>
                <a:gridCol w="2507192"/>
                <a:gridCol w="25071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Storage</a:t>
                      </a:r>
                      <a:r>
                        <a:rPr lang="en-US" baseline="0" dirty="0" smtClean="0"/>
                        <a:t> 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 Info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Zettabyte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Sextillion bytes (1 billion</a:t>
                      </a:r>
                    </a:p>
                    <a:p>
                      <a:r>
                        <a:rPr lang="en-US" dirty="0" smtClean="0"/>
                        <a:t>Gigabytes)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As of 2010, it is estimated that all of the combined space of all</a:t>
                      </a:r>
                      <a:r>
                        <a:rPr lang="en-US" baseline="0" dirty="0" smtClean="0"/>
                        <a:t> the computer hard drives in the world would equal one zettabyte.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Yottabyte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Septillion 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computer as of 2010 has achieved this much storage space.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rends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2897" r="289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What Does the Future Hold?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Networking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757372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In 2011, </a:t>
            </a:r>
            <a:r>
              <a:rPr lang="en-US" dirty="0" smtClean="0"/>
              <a:t>63.7% of US internet users will use social networks on a regular basis, amounting to nearly 148 million people. 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Future trends: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Social Networking becomes more of a feature on websites.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More marketing designed specifically for social networking sites.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Tight budgets will force more companies to turn to free social networking sites to build their businesses and client base.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Expect more websites to be “social” in context.  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Users expect that if you're on a commerce site that you know your friends are also on, you can see what your friends bought there and if they liked it.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Websites that just have user content are out of date.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How we share is changing.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Social Discovery built into websites and social networking sites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Social Discovery—Allows people to discover on their own terms, when and where they want.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Google’s Social Search will change the way we interact with search engines by pushing relevant content from our personal networks to the front of search results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Web publishers putting modules on their sites that allow cross-site sharing.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More public communication rather than private communication.  (“Like”)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Users over the age of 35 will continue to expand.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Mobile Sharing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More mobile apps for social networking.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The concept of a friend network will be a portable experience.</a:t>
            </a:r>
          </a:p>
          <a:p>
            <a:pPr lvl="1">
              <a:buNone/>
            </a:pPr>
            <a:r>
              <a:rPr lang="en-US" b="1" dirty="0" smtClean="0"/>
              <a:t>	Real Time Dating Experiences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3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Vacuum tube computer created in 1946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Called the ENIAC</a:t>
            </a:r>
          </a:p>
          <a:p>
            <a:endParaRPr lang="en-US" dirty="0"/>
          </a:p>
        </p:txBody>
      </p:sp>
      <p:pic>
        <p:nvPicPr>
          <p:cNvPr id="4" name="Picture 3" descr="enia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52400"/>
            <a:ext cx="3823335" cy="2917648"/>
          </a:xfrm>
          <a:prstGeom prst="rect">
            <a:avLst/>
          </a:prstGeom>
        </p:spPr>
      </p:pic>
      <p:pic>
        <p:nvPicPr>
          <p:cNvPr id="5" name="Picture 4" descr="ENIAC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981200"/>
            <a:ext cx="4460055" cy="3268721"/>
          </a:xfrm>
          <a:prstGeom prst="rect">
            <a:avLst/>
          </a:prstGeom>
        </p:spPr>
      </p:pic>
      <p:pic>
        <p:nvPicPr>
          <p:cNvPr id="6" name="Picture 5" descr="eniac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6787" y="3249975"/>
            <a:ext cx="4367213" cy="360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766772"/>
          </a:xfrm>
        </p:spPr>
        <p:txBody>
          <a:bodyPr>
            <a:normAutofit/>
          </a:bodyPr>
          <a:lstStyle/>
          <a:p>
            <a:r>
              <a:rPr lang="en-US" dirty="0" smtClean="0"/>
              <a:t>Smart phones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3-D Technology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Sharp has already announced two Android-based smart phones on which users will be able to play games and watch movies in 3D without the need of special glasses.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Increased use of NFC Technology 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You will be able to make payments including buying tickets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NFC compatible window stickers, which allows users to touch their phones to the sticker and find out more about the business.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NFC  technology can make credit card payments, serve as a keycard or ID card.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NFC can share a contact, photo, song, application, or videos.</a:t>
            </a:r>
          </a:p>
          <a:p>
            <a:pPr lvl="1">
              <a:buNone/>
            </a:pPr>
            <a:r>
              <a:rPr lang="en-US" b="1" dirty="0" smtClean="0"/>
              <a:t>Smaller, Faster, More Mobile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Currently, more than 50% of users are leaving their computer laptops at home and opting for more mobile, smaller devices.</a:t>
            </a:r>
          </a:p>
          <a:p>
            <a:r>
              <a:rPr lang="en-US" dirty="0" smtClean="0"/>
              <a:t>One Device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Integration of all hardware on to one device.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Scent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461972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Entertainment platforms are looking into ways to combine viewing with scent type products.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Scent generators could release smells.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Artificial noses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Could capture and playback the smells in a digitized format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On the verge of becoming a commercial reality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Could be used in the food, beverage, home theater, medical, and environmental applications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So, next time a chef’s cooking a meal on TV, you know how it smells if not how it tastes.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Other uses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Codes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Researchers at UCLA have patented a project that would allow US Army officers to use coded smells to give orders. 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These can be delivered silently, in the dark, and when loud noise is drowning out speech.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Odor Recorder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Engineers in Tokyo have developed an odor recorder that can analyze scents and reproduce them by combining the 96 chemicals packed inside the device.</a:t>
            </a:r>
          </a:p>
          <a:p>
            <a:r>
              <a:rPr lang="en-US" dirty="0" smtClean="0"/>
              <a:t>-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walls!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Attending parties, games, city hall, and courts through web cams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Increased use of students and workers meeting in multiple places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Use of computers/web cams to do medical exams at home.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Nanomedicine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Use of nanorobots to be injected into people’s blood streams to remove cancer cells, etc.</a:t>
            </a:r>
          </a:p>
          <a:p>
            <a:pPr lvl="1"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Denser, faster, More Powerful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Shrinking size, growing capabilities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Nano-engineered carbon tubes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Only 10 atoms in width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These can conduct an amount of information that is actually 50,000 times smaller than a human hair.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Current silicon chips are built at 1,000 times thinner than a human hair.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Portability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Computer jewelry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Expanded use of voice commands to operate computers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Artificial Intelligence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Smarter, More Capable robots and robotic devices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Technology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Less need for flash drives or external storage devices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www.computersciencelab.com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www.omnium-gatherum.org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4"/>
              </a:rPr>
              <a:t>www.wikipedia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5"/>
              </a:rPr>
              <a:t>www.newlaunches.com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6"/>
              </a:rPr>
              <a:t>http://question-marketing.com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7"/>
              </a:rPr>
              <a:t>http://gpuscience.com/hpc/the-exascale-supercomputer-of-2020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8"/>
              </a:rPr>
              <a:t>http://files.myopera.com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9"/>
              </a:rPr>
              <a:t>www.oldcomputer.net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http://www.netapp.com/us/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://www.maverickdean.com/tamora/index.php/archive/scent-technology-leads-the-way/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http://www.nfc-forum.org/aboutnfc</a:t>
            </a:r>
            <a:endParaRPr lang="en-US" dirty="0" smtClean="0"/>
          </a:p>
          <a:p>
            <a:r>
              <a:rPr lang="en-US" b="0" i="1" dirty="0" smtClean="0"/>
              <a:t>www. cell</a:t>
            </a:r>
            <a:r>
              <a:rPr lang="en-US" i="1" dirty="0" smtClean="0"/>
              <a:t>phones</a:t>
            </a:r>
            <a:r>
              <a:rPr lang="en-US" b="0" i="1" dirty="0" smtClean="0"/>
              <a:t>.about.com/</a:t>
            </a:r>
            <a:r>
              <a:rPr lang="en-US" b="0" i="1" dirty="0" err="1" smtClean="0"/>
              <a:t>od</a:t>
            </a:r>
            <a:r>
              <a:rPr lang="en-US" b="0" i="1" dirty="0" smtClean="0"/>
              <a:t>/</a:t>
            </a:r>
            <a:r>
              <a:rPr lang="en-US" i="1" dirty="0" err="1" smtClean="0"/>
              <a:t>smartphone</a:t>
            </a:r>
            <a:r>
              <a:rPr lang="en-US" b="0" i="1" dirty="0" err="1" smtClean="0"/>
              <a:t>basics</a:t>
            </a:r>
            <a:r>
              <a:rPr lang="en-US" b="0" i="1" dirty="0" smtClean="0"/>
              <a:t>/a/what_is_</a:t>
            </a:r>
            <a:r>
              <a:rPr lang="en-US" i="1" dirty="0" smtClean="0"/>
              <a:t>smart</a:t>
            </a:r>
            <a:r>
              <a:rPr lang="en-US" b="0" i="1" dirty="0" smtClean="0"/>
              <a:t>.htm</a:t>
            </a:r>
            <a:r>
              <a:rPr lang="en-US" b="0" dirty="0" smtClean="0"/>
              <a:t> -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computers 1946-1964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403326"/>
              </p:ext>
            </p:extLst>
          </p:nvPr>
        </p:nvGraphicFramePr>
        <p:xfrm>
          <a:off x="822325" y="1100138"/>
          <a:ext cx="7521577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075"/>
                <a:gridCol w="58725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Important Point in</a:t>
                      </a:r>
                      <a:r>
                        <a:rPr lang="en-US" baseline="0" dirty="0" smtClean="0"/>
                        <a:t> History</a:t>
                      </a:r>
                      <a:endParaRPr 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1946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ENIAC—First</a:t>
                      </a:r>
                      <a:r>
                        <a:rPr lang="en-US" baseline="0" dirty="0" smtClean="0"/>
                        <a:t> vacuum tube computer is completed.</a:t>
                      </a:r>
                      <a:endParaRPr 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1950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 Census Bureau completes the 1950’s census on the UNIVAC</a:t>
                      </a:r>
                      <a:r>
                        <a:rPr lang="en-US" baseline="0" dirty="0" smtClean="0"/>
                        <a:t> 1</a:t>
                      </a:r>
                      <a:r>
                        <a:rPr lang="en-US" dirty="0" smtClean="0"/>
                        <a:t> computer.</a:t>
                      </a:r>
                      <a:endParaRPr 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1958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Integrated Circuit</a:t>
                      </a:r>
                      <a:r>
                        <a:rPr lang="en-US" baseline="0" dirty="0" smtClean="0"/>
                        <a:t> is invented.</a:t>
                      </a:r>
                      <a:endParaRPr 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1960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minicomputer is introduced</a:t>
                      </a:r>
                      <a:r>
                        <a:rPr lang="en-US" baseline="0" dirty="0" smtClean="0"/>
                        <a:t> by DEC</a:t>
                      </a:r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1964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IBM enters the computer industry by introducing its System 360 computers.  </a:t>
                      </a:r>
                      <a:endParaRPr lang="en-US" dirty="0"/>
                    </a:p>
                  </a:txBody>
                  <a:tcPr marL="91439" marR="9143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3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 Minicomputer</a:t>
            </a:r>
            <a:endParaRPr lang="en-US" dirty="0"/>
          </a:p>
        </p:txBody>
      </p:sp>
      <p:pic>
        <p:nvPicPr>
          <p:cNvPr id="4" name="Content Placeholder 3" descr="d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0600" y="533400"/>
            <a:ext cx="3200400" cy="60419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Great Moments in computer History for the 1970s.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Can you guess what these photos represent?</a:t>
            </a:r>
            <a:endParaRPr lang="en-US" dirty="0"/>
          </a:p>
        </p:txBody>
      </p:sp>
      <p:pic>
        <p:nvPicPr>
          <p:cNvPr id="8" name="Picture 7" descr="jobs and wazni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038600"/>
            <a:ext cx="1926404" cy="2667000"/>
          </a:xfrm>
          <a:prstGeom prst="rect">
            <a:avLst/>
          </a:prstGeom>
        </p:spPr>
      </p:pic>
      <p:pic>
        <p:nvPicPr>
          <p:cNvPr id="9" name="Picture 8" descr="App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447800"/>
            <a:ext cx="3800416" cy="2514600"/>
          </a:xfrm>
          <a:prstGeom prst="rect">
            <a:avLst/>
          </a:prstGeom>
        </p:spPr>
      </p:pic>
      <p:pic>
        <p:nvPicPr>
          <p:cNvPr id="11" name="Picture 10" descr="IBM70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1447800"/>
            <a:ext cx="4191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computers 1970s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22325" y="1100138"/>
          <a:ext cx="7521576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275"/>
                <a:gridCol w="65913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Important Point in</a:t>
                      </a:r>
                      <a:r>
                        <a:rPr lang="en-US" baseline="0" dirty="0" smtClean="0"/>
                        <a:t> History</a:t>
                      </a:r>
                      <a:endParaRPr 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Intel creates the first microprocessor.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 computing</a:t>
                      </a:r>
                      <a:r>
                        <a:rPr lang="en-US" baseline="0" dirty="0" smtClean="0"/>
                        <a:t> is born when Intel creates their 8008 microprocessor.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Jobs and Wazinak create the Apple 1 computer.</a:t>
                      </a:r>
                    </a:p>
                    <a:p>
                      <a:r>
                        <a:rPr lang="en-US" baseline="0" dirty="0" smtClean="0"/>
                        <a:t>The first supercomputer is also introduced.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Great Moments in computer History for the 1980s.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Can you guess what these photos represent?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3" descr="IBM_P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905000"/>
            <a:ext cx="5080000" cy="3810000"/>
          </a:xfrm>
          <a:prstGeom prst="rect">
            <a:avLst/>
          </a:prstGeom>
        </p:spPr>
      </p:pic>
      <p:pic>
        <p:nvPicPr>
          <p:cNvPr id="5" name="Picture 4" descr="1986 lapt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462922"/>
            <a:ext cx="3477768" cy="2566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computers 1980s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22325" y="1100138"/>
          <a:ext cx="752157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475"/>
                <a:gridCol w="65151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Important Point in</a:t>
                      </a:r>
                      <a:r>
                        <a:rPr lang="en-US" baseline="0" dirty="0" smtClean="0"/>
                        <a:t> History</a:t>
                      </a:r>
                      <a:endParaRPr 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IBM introduces its personal computer,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IBM introduces</a:t>
                      </a:r>
                      <a:r>
                        <a:rPr lang="en-US" baseline="0" dirty="0" smtClean="0"/>
                        <a:t> the first laptop.  </a:t>
                      </a:r>
                    </a:p>
                    <a:p>
                      <a:r>
                        <a:rPr lang="en-US" baseline="0" dirty="0" smtClean="0"/>
                        <a:t>It weighed 12 pounds and the cost was $1995.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1078</TotalTime>
  <Words>1771</Words>
  <Application>Microsoft Office PowerPoint</Application>
  <PresentationFormat>On-screen Show (4:3)</PresentationFormat>
  <Paragraphs>312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Arial</vt:lpstr>
      <vt:lpstr>Arno Pro Smbd</vt:lpstr>
      <vt:lpstr>Calibri</vt:lpstr>
      <vt:lpstr>Franklin Gothic Book</vt:lpstr>
      <vt:lpstr>Franklin Gothic Medium</vt:lpstr>
      <vt:lpstr>Tunga</vt:lpstr>
      <vt:lpstr>Wingdings</vt:lpstr>
      <vt:lpstr>Angles</vt:lpstr>
      <vt:lpstr>Computer History</vt:lpstr>
      <vt:lpstr>What did your grandparents think a home computer would look like?</vt:lpstr>
      <vt:lpstr>The First Computer</vt:lpstr>
      <vt:lpstr>History of computers 1946-1964</vt:lpstr>
      <vt:lpstr>DEC Minicomputer</vt:lpstr>
      <vt:lpstr>Great Moments in computer History for the 1970s.</vt:lpstr>
      <vt:lpstr>History of computers 1970s</vt:lpstr>
      <vt:lpstr>Great Moments in computer History for the 1980s.</vt:lpstr>
      <vt:lpstr>History of computers 1980s</vt:lpstr>
      <vt:lpstr>Great Moments in computer History for the 1990s.</vt:lpstr>
      <vt:lpstr>History of computers 1990s</vt:lpstr>
      <vt:lpstr>Great Moments in computer History for the 2000s.</vt:lpstr>
      <vt:lpstr>History of computers 2000s</vt:lpstr>
      <vt:lpstr>Types of Computers</vt:lpstr>
      <vt:lpstr>Four Types of Computers (In order of size and Power!)</vt:lpstr>
      <vt:lpstr>Types of Personal Computers</vt:lpstr>
      <vt:lpstr>Desk Tops</vt:lpstr>
      <vt:lpstr>Laptops</vt:lpstr>
      <vt:lpstr>Tablets &amp; E-Readers</vt:lpstr>
      <vt:lpstr>HandHelds:  Mobile Phones</vt:lpstr>
      <vt:lpstr>Computer Storage</vt:lpstr>
      <vt:lpstr>How Has Storage Changed through the Years?</vt:lpstr>
      <vt:lpstr>Classifying Storage</vt:lpstr>
      <vt:lpstr>Measuring RAM </vt:lpstr>
      <vt:lpstr>What’s a BYTE?</vt:lpstr>
      <vt:lpstr>Storage Capacity</vt:lpstr>
      <vt:lpstr>Storage Capacity (Continued)</vt:lpstr>
      <vt:lpstr>Trends</vt:lpstr>
      <vt:lpstr>Social Networking </vt:lpstr>
      <vt:lpstr>Hardware Trends</vt:lpstr>
      <vt:lpstr>Scent Technology</vt:lpstr>
      <vt:lpstr>Social Uses</vt:lpstr>
      <vt:lpstr>Medical uses</vt:lpstr>
      <vt:lpstr>Denser, faster, More Powerful</vt:lpstr>
      <vt:lpstr>Storage</vt:lpstr>
      <vt:lpstr>References</vt:lpstr>
      <vt:lpstr>References continued</vt:lpstr>
    </vt:vector>
  </TitlesOfParts>
  <Company>Alpine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History</dc:title>
  <dc:creator>Student</dc:creator>
  <cp:lastModifiedBy>Dannel Porter</cp:lastModifiedBy>
  <cp:revision>95</cp:revision>
  <dcterms:created xsi:type="dcterms:W3CDTF">2011-06-24T16:44:28Z</dcterms:created>
  <dcterms:modified xsi:type="dcterms:W3CDTF">2013-08-12T21:19:39Z</dcterms:modified>
</cp:coreProperties>
</file>