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41"/>
  </p:notesMasterIdLst>
  <p:handoutMasterIdLst>
    <p:handoutMasterId r:id="rId42"/>
  </p:handoutMasterIdLst>
  <p:sldIdLst>
    <p:sldId id="256" r:id="rId2"/>
    <p:sldId id="271" r:id="rId3"/>
    <p:sldId id="272" r:id="rId4"/>
    <p:sldId id="273" r:id="rId5"/>
    <p:sldId id="274" r:id="rId6"/>
    <p:sldId id="275" r:id="rId7"/>
    <p:sldId id="265" r:id="rId8"/>
    <p:sldId id="280" r:id="rId9"/>
    <p:sldId id="284" r:id="rId10"/>
    <p:sldId id="282" r:id="rId11"/>
    <p:sldId id="283" r:id="rId12"/>
    <p:sldId id="287" r:id="rId13"/>
    <p:sldId id="288" r:id="rId14"/>
    <p:sldId id="299" r:id="rId15"/>
    <p:sldId id="289" r:id="rId16"/>
    <p:sldId id="290" r:id="rId17"/>
    <p:sldId id="291" r:id="rId18"/>
    <p:sldId id="292" r:id="rId19"/>
    <p:sldId id="314" r:id="rId20"/>
    <p:sldId id="294" r:id="rId21"/>
    <p:sldId id="293" r:id="rId22"/>
    <p:sldId id="295" r:id="rId23"/>
    <p:sldId id="296" r:id="rId24"/>
    <p:sldId id="297" r:id="rId25"/>
    <p:sldId id="298" r:id="rId26"/>
    <p:sldId id="300" r:id="rId27"/>
    <p:sldId id="301" r:id="rId28"/>
    <p:sldId id="302" r:id="rId29"/>
    <p:sldId id="303" r:id="rId30"/>
    <p:sldId id="304" r:id="rId31"/>
    <p:sldId id="305" r:id="rId32"/>
    <p:sldId id="306" r:id="rId33"/>
    <p:sldId id="307" r:id="rId34"/>
    <p:sldId id="308" r:id="rId35"/>
    <p:sldId id="309" r:id="rId36"/>
    <p:sldId id="310" r:id="rId37"/>
    <p:sldId id="311" r:id="rId38"/>
    <p:sldId id="313" r:id="rId39"/>
    <p:sldId id="312" r:id="rId4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62" autoAdjust="0"/>
    <p:restoredTop sz="94660"/>
  </p:normalViewPr>
  <p:slideViewPr>
    <p:cSldViewPr>
      <p:cViewPr varScale="1">
        <p:scale>
          <a:sx n="42" d="100"/>
          <a:sy n="42" d="100"/>
        </p:scale>
        <p:origin x="65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70D33D1-0F7F-4794-99CD-FCB7B67CBDEB}" type="datetimeFigureOut">
              <a:rPr lang="en-US" smtClean="0"/>
              <a:t>2/3/2016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B81799C-4DFD-49CF-9A7A-F3DF279CDCE7}" type="slidenum">
              <a:rPr lang="en-US" smtClean="0"/>
              <a:t>‹#›</a:t>
            </a:fld>
            <a:endParaRPr lang="en-US"/>
          </a:p>
        </p:txBody>
      </p:sp>
    </p:spTree>
    <p:extLst>
      <p:ext uri="{BB962C8B-B14F-4D97-AF65-F5344CB8AC3E}">
        <p14:creationId xmlns:p14="http://schemas.microsoft.com/office/powerpoint/2010/main" val="3596094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7414559-65E9-4C4C-9B0C-373F6A321CE3}" type="datetimeFigureOut">
              <a:rPr lang="en-US" smtClean="0"/>
              <a:pPr/>
              <a:t>2/3/2016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966CA8B-D757-41EF-B3EA-11309F44B6BB}" type="slidenum">
              <a:rPr lang="en-US" smtClean="0"/>
              <a:pPr/>
              <a:t>‹#›</a:t>
            </a:fld>
            <a:endParaRPr lang="en-US" dirty="0"/>
          </a:p>
        </p:txBody>
      </p:sp>
    </p:spTree>
    <p:extLst>
      <p:ext uri="{BB962C8B-B14F-4D97-AF65-F5344CB8AC3E}">
        <p14:creationId xmlns:p14="http://schemas.microsoft.com/office/powerpoint/2010/main" val="2179525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Cookies can keep you logged in to favorite websites,</a:t>
            </a:r>
            <a:r>
              <a:rPr lang="en-US" baseline="0" dirty="0" smtClean="0"/>
              <a:t> keep track of your shopping cart.  But maybe you don’t like the idea of being followed so you disable your cookies.</a:t>
            </a:r>
            <a:endParaRPr lang="en-US" dirty="0"/>
          </a:p>
        </p:txBody>
      </p:sp>
      <p:sp>
        <p:nvSpPr>
          <p:cNvPr id="4" name="Slide Number Placeholder 3"/>
          <p:cNvSpPr>
            <a:spLocks noGrp="1"/>
          </p:cNvSpPr>
          <p:nvPr>
            <p:ph type="sldNum" sz="quarter" idx="10"/>
          </p:nvPr>
        </p:nvSpPr>
        <p:spPr/>
        <p:txBody>
          <a:bodyPr/>
          <a:lstStyle/>
          <a:p>
            <a:fld id="{F966CA8B-D757-41EF-B3EA-11309F44B6BB}" type="slidenum">
              <a:rPr lang="en-US" smtClean="0"/>
              <a:pPr/>
              <a:t>5</a:t>
            </a:fld>
            <a:endParaRPr lang="en-US" dirty="0"/>
          </a:p>
        </p:txBody>
      </p:sp>
    </p:spTree>
    <p:extLst>
      <p:ext uri="{BB962C8B-B14F-4D97-AF65-F5344CB8AC3E}">
        <p14:creationId xmlns:p14="http://schemas.microsoft.com/office/powerpoint/2010/main" val="6689390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Worms spread on their own without human interaction.  Time Bombs – The</a:t>
            </a:r>
            <a:r>
              <a:rPr lang="en-US" baseline="0" dirty="0" smtClean="0"/>
              <a:t> </a:t>
            </a:r>
            <a:r>
              <a:rPr lang="en-US" baseline="0" dirty="0" err="1" smtClean="0"/>
              <a:t>Michaelangelo</a:t>
            </a:r>
            <a:r>
              <a:rPr lang="en-US" baseline="0" dirty="0" smtClean="0"/>
              <a:t> virus was a famous time bomb set to trigger every year on March 6, which is </a:t>
            </a:r>
            <a:r>
              <a:rPr lang="en-US" baseline="0" dirty="0" err="1" smtClean="0"/>
              <a:t>Michaelangelo’s</a:t>
            </a:r>
            <a:r>
              <a:rPr lang="en-US" baseline="0" dirty="0" smtClean="0"/>
              <a:t> birthday</a:t>
            </a:r>
            <a:endParaRPr lang="en-US" dirty="0"/>
          </a:p>
        </p:txBody>
      </p:sp>
      <p:sp>
        <p:nvSpPr>
          <p:cNvPr id="4" name="Slide Number Placeholder 3"/>
          <p:cNvSpPr>
            <a:spLocks noGrp="1"/>
          </p:cNvSpPr>
          <p:nvPr>
            <p:ph type="sldNum" sz="quarter" idx="10"/>
          </p:nvPr>
        </p:nvSpPr>
        <p:spPr/>
        <p:txBody>
          <a:bodyPr/>
          <a:lstStyle/>
          <a:p>
            <a:fld id="{F966CA8B-D757-41EF-B3EA-11309F44B6BB}" type="slidenum">
              <a:rPr lang="en-US" smtClean="0"/>
              <a:pPr/>
              <a:t>22</a:t>
            </a:fld>
            <a:endParaRPr lang="en-US" dirty="0"/>
          </a:p>
        </p:txBody>
      </p:sp>
    </p:spTree>
    <p:extLst>
      <p:ext uri="{BB962C8B-B14F-4D97-AF65-F5344CB8AC3E}">
        <p14:creationId xmlns:p14="http://schemas.microsoft.com/office/powerpoint/2010/main" val="25515941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66CA8B-D757-41EF-B3EA-11309F44B6BB}" type="slidenum">
              <a:rPr lang="en-US" smtClean="0"/>
              <a:pPr/>
              <a:t>23</a:t>
            </a:fld>
            <a:endParaRPr lang="en-US" dirty="0"/>
          </a:p>
        </p:txBody>
      </p:sp>
    </p:spTree>
    <p:extLst>
      <p:ext uri="{BB962C8B-B14F-4D97-AF65-F5344CB8AC3E}">
        <p14:creationId xmlns:p14="http://schemas.microsoft.com/office/powerpoint/2010/main" val="9107033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macro is a short series of commands</a:t>
            </a:r>
            <a:r>
              <a:rPr lang="en-US" baseline="0" dirty="0" smtClean="0"/>
              <a:t> that automates a repetitive task (such as opening a file)  The Melissa Virus in 1999 caused problems world wide.  Anyone that opened an infected document on the victims computer would have the virus sent, by itself, to the first 50 people in the e-mail address book on the infected computer.  You may not even know it has happened.  So don’t open attachments from people you aren’t expecting or know.  </a:t>
            </a:r>
            <a:endParaRPr lang="en-US" dirty="0"/>
          </a:p>
        </p:txBody>
      </p:sp>
      <p:sp>
        <p:nvSpPr>
          <p:cNvPr id="4" name="Slide Number Placeholder 3"/>
          <p:cNvSpPr>
            <a:spLocks noGrp="1"/>
          </p:cNvSpPr>
          <p:nvPr>
            <p:ph type="sldNum" sz="quarter" idx="10"/>
          </p:nvPr>
        </p:nvSpPr>
        <p:spPr/>
        <p:txBody>
          <a:bodyPr/>
          <a:lstStyle/>
          <a:p>
            <a:fld id="{F966CA8B-D757-41EF-B3EA-11309F44B6BB}" type="slidenum">
              <a:rPr lang="en-US" smtClean="0"/>
              <a:pPr/>
              <a:t>24</a:t>
            </a:fld>
            <a:endParaRPr lang="en-US" dirty="0"/>
          </a:p>
        </p:txBody>
      </p:sp>
    </p:spTree>
    <p:extLst>
      <p:ext uri="{BB962C8B-B14F-4D97-AF65-F5344CB8AC3E}">
        <p14:creationId xmlns:p14="http://schemas.microsoft.com/office/powerpoint/2010/main" val="8554917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So don’t open attachments from people you aren’t expecting or know.  Boot sector viruses are often transmitted by a flash drive that was left in the USB.  When you start the computer with the flash drive still plugged in, the computer tries to launch a boot up record from the flash drive, which can trigger the virus to infect the hard drive.  So take those flash drives out before booting up </a:t>
            </a:r>
            <a:r>
              <a:rPr lang="en-US" baseline="0" smtClean="0"/>
              <a:t>a computer!</a:t>
            </a:r>
            <a:endParaRPr lang="en-US" smtClean="0"/>
          </a:p>
          <a:p>
            <a:endParaRPr lang="en-US" dirty="0"/>
          </a:p>
        </p:txBody>
      </p:sp>
      <p:sp>
        <p:nvSpPr>
          <p:cNvPr id="4" name="Slide Number Placeholder 3"/>
          <p:cNvSpPr>
            <a:spLocks noGrp="1"/>
          </p:cNvSpPr>
          <p:nvPr>
            <p:ph type="sldNum" sz="quarter" idx="10"/>
          </p:nvPr>
        </p:nvSpPr>
        <p:spPr/>
        <p:txBody>
          <a:bodyPr/>
          <a:lstStyle/>
          <a:p>
            <a:fld id="{F966CA8B-D757-41EF-B3EA-11309F44B6BB}" type="slidenum">
              <a:rPr lang="en-US" smtClean="0"/>
              <a:pPr/>
              <a:t>25</a:t>
            </a:fld>
            <a:endParaRPr lang="en-US" dirty="0"/>
          </a:p>
        </p:txBody>
      </p:sp>
    </p:spTree>
    <p:extLst>
      <p:ext uri="{BB962C8B-B14F-4D97-AF65-F5344CB8AC3E}">
        <p14:creationId xmlns:p14="http://schemas.microsoft.com/office/powerpoint/2010/main" val="2429509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of March 2015, Chrome was the most widely used browser in the US.  </a:t>
            </a:r>
            <a:r>
              <a:rPr lang="en-US" dirty="0" err="1" smtClean="0"/>
              <a:t>Follwed</a:t>
            </a:r>
            <a:r>
              <a:rPr lang="en-US" dirty="0" smtClean="0"/>
              <a:t> by Internet Explorer (IE), Safari, then Firefox</a:t>
            </a:r>
            <a:endParaRPr lang="en-US" dirty="0"/>
          </a:p>
        </p:txBody>
      </p:sp>
      <p:sp>
        <p:nvSpPr>
          <p:cNvPr id="4" name="Slide Number Placeholder 3"/>
          <p:cNvSpPr>
            <a:spLocks noGrp="1"/>
          </p:cNvSpPr>
          <p:nvPr>
            <p:ph type="sldNum" sz="quarter" idx="10"/>
          </p:nvPr>
        </p:nvSpPr>
        <p:spPr/>
        <p:txBody>
          <a:bodyPr/>
          <a:lstStyle/>
          <a:p>
            <a:fld id="{F966CA8B-D757-41EF-B3EA-11309F44B6BB}" type="slidenum">
              <a:rPr lang="en-US" smtClean="0"/>
              <a:pPr/>
              <a:t>7</a:t>
            </a:fld>
            <a:endParaRPr lang="en-US" dirty="0"/>
          </a:p>
        </p:txBody>
      </p:sp>
    </p:spTree>
    <p:extLst>
      <p:ext uri="{BB962C8B-B14F-4D97-AF65-F5344CB8AC3E}">
        <p14:creationId xmlns:p14="http://schemas.microsoft.com/office/powerpoint/2010/main" val="2800121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 access history by</a:t>
            </a:r>
            <a:r>
              <a:rPr lang="en-US" baseline="0" dirty="0" smtClean="0"/>
              <a:t> using CTRL + H  or using the Tool Menu and select History.</a:t>
            </a:r>
            <a:endParaRPr lang="en-US" dirty="0"/>
          </a:p>
        </p:txBody>
      </p:sp>
      <p:sp>
        <p:nvSpPr>
          <p:cNvPr id="4" name="Slide Number Placeholder 3"/>
          <p:cNvSpPr>
            <a:spLocks noGrp="1"/>
          </p:cNvSpPr>
          <p:nvPr>
            <p:ph type="sldNum" sz="quarter" idx="10"/>
          </p:nvPr>
        </p:nvSpPr>
        <p:spPr/>
        <p:txBody>
          <a:bodyPr/>
          <a:lstStyle/>
          <a:p>
            <a:fld id="{F966CA8B-D757-41EF-B3EA-11309F44B6BB}" type="slidenum">
              <a:rPr lang="en-US" smtClean="0"/>
              <a:pPr/>
              <a:t>9</a:t>
            </a:fld>
            <a:endParaRPr lang="en-US" dirty="0"/>
          </a:p>
        </p:txBody>
      </p:sp>
    </p:spTree>
    <p:extLst>
      <p:ext uri="{BB962C8B-B14F-4D97-AF65-F5344CB8AC3E}">
        <p14:creationId xmlns:p14="http://schemas.microsoft.com/office/powerpoint/2010/main" val="173311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Might be known as “Favorites” in other browsers.</a:t>
            </a:r>
          </a:p>
          <a:p>
            <a:r>
              <a:rPr lang="en-US" dirty="0" smtClean="0"/>
              <a:t>CTRL + Shift + B to see Bookmarks bar.  To add a favorite click the star in the far right or drag a link to the bookmarks bar.</a:t>
            </a:r>
            <a:endParaRPr lang="en-US" dirty="0"/>
          </a:p>
        </p:txBody>
      </p:sp>
      <p:sp>
        <p:nvSpPr>
          <p:cNvPr id="4" name="Slide Number Placeholder 3"/>
          <p:cNvSpPr>
            <a:spLocks noGrp="1"/>
          </p:cNvSpPr>
          <p:nvPr>
            <p:ph type="sldNum" sz="quarter" idx="10"/>
          </p:nvPr>
        </p:nvSpPr>
        <p:spPr/>
        <p:txBody>
          <a:bodyPr/>
          <a:lstStyle/>
          <a:p>
            <a:fld id="{F966CA8B-D757-41EF-B3EA-11309F44B6BB}" type="slidenum">
              <a:rPr lang="en-US" smtClean="0"/>
              <a:pPr/>
              <a:t>10</a:t>
            </a:fld>
            <a:endParaRPr lang="en-US" dirty="0"/>
          </a:p>
        </p:txBody>
      </p:sp>
    </p:spTree>
    <p:extLst>
      <p:ext uri="{BB962C8B-B14F-4D97-AF65-F5344CB8AC3E}">
        <p14:creationId xmlns:p14="http://schemas.microsoft.com/office/powerpoint/2010/main" val="3057384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search engine is different than a web browser.  Web browsers</a:t>
            </a:r>
            <a:r>
              <a:rPr lang="en-US" baseline="0" dirty="0" smtClean="0"/>
              <a:t> allow you to access the internet.  Search Engines are programs that search the web for keywords that you query about.  </a:t>
            </a:r>
            <a:endParaRPr lang="en-US" dirty="0"/>
          </a:p>
        </p:txBody>
      </p:sp>
      <p:sp>
        <p:nvSpPr>
          <p:cNvPr id="4" name="Slide Number Placeholder 3"/>
          <p:cNvSpPr>
            <a:spLocks noGrp="1"/>
          </p:cNvSpPr>
          <p:nvPr>
            <p:ph type="sldNum" sz="quarter" idx="10"/>
          </p:nvPr>
        </p:nvSpPr>
        <p:spPr/>
        <p:txBody>
          <a:bodyPr/>
          <a:lstStyle/>
          <a:p>
            <a:fld id="{F966CA8B-D757-41EF-B3EA-11309F44B6BB}" type="slidenum">
              <a:rPr lang="en-US" smtClean="0"/>
              <a:pPr/>
              <a:t>14</a:t>
            </a:fld>
            <a:endParaRPr lang="en-US" dirty="0"/>
          </a:p>
        </p:txBody>
      </p:sp>
    </p:spTree>
    <p:extLst>
      <p:ext uri="{BB962C8B-B14F-4D97-AF65-F5344CB8AC3E}">
        <p14:creationId xmlns:p14="http://schemas.microsoft.com/office/powerpoint/2010/main" val="124734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Google is not the only search engine available</a:t>
            </a:r>
            <a:endParaRPr lang="en-US" dirty="0"/>
          </a:p>
        </p:txBody>
      </p:sp>
      <p:sp>
        <p:nvSpPr>
          <p:cNvPr id="4" name="Slide Number Placeholder 3"/>
          <p:cNvSpPr>
            <a:spLocks noGrp="1"/>
          </p:cNvSpPr>
          <p:nvPr>
            <p:ph type="sldNum" sz="quarter" idx="10"/>
          </p:nvPr>
        </p:nvSpPr>
        <p:spPr/>
        <p:txBody>
          <a:bodyPr/>
          <a:lstStyle/>
          <a:p>
            <a:fld id="{F966CA8B-D757-41EF-B3EA-11309F44B6BB}" type="slidenum">
              <a:rPr lang="en-US" smtClean="0"/>
              <a:pPr/>
              <a:t>16</a:t>
            </a:fld>
            <a:endParaRPr lang="en-US" dirty="0"/>
          </a:p>
        </p:txBody>
      </p:sp>
    </p:spTree>
    <p:extLst>
      <p:ext uri="{BB962C8B-B14F-4D97-AF65-F5344CB8AC3E}">
        <p14:creationId xmlns:p14="http://schemas.microsoft.com/office/powerpoint/2010/main" val="1404835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don’t get the same results from every search engine.  They</a:t>
            </a:r>
            <a:r>
              <a:rPr lang="en-US" baseline="0" dirty="0" smtClean="0"/>
              <a:t> use different algorithms (formulas) to search and create results.  Search engines rank results differently like how frequently that word or phrase is searched for or used in a particular site.  Google and Bing search nearly the entire web, but some search engines only search relevant sites.  Some search engines are considered “specialty” like dailystocks.com which is used primarily by investors.  </a:t>
            </a:r>
            <a:endParaRPr lang="en-US" dirty="0"/>
          </a:p>
        </p:txBody>
      </p:sp>
      <p:sp>
        <p:nvSpPr>
          <p:cNvPr id="4" name="Slide Number Placeholder 3"/>
          <p:cNvSpPr>
            <a:spLocks noGrp="1"/>
          </p:cNvSpPr>
          <p:nvPr>
            <p:ph type="sldNum" sz="quarter" idx="10"/>
          </p:nvPr>
        </p:nvSpPr>
        <p:spPr/>
        <p:txBody>
          <a:bodyPr/>
          <a:lstStyle/>
          <a:p>
            <a:fld id="{F966CA8B-D757-41EF-B3EA-11309F44B6BB}" type="slidenum">
              <a:rPr lang="en-US" smtClean="0"/>
              <a:pPr/>
              <a:t>17</a:t>
            </a:fld>
            <a:endParaRPr lang="en-US" dirty="0"/>
          </a:p>
        </p:txBody>
      </p:sp>
    </p:spTree>
    <p:extLst>
      <p:ext uri="{BB962C8B-B14F-4D97-AF65-F5344CB8AC3E}">
        <p14:creationId xmlns:p14="http://schemas.microsoft.com/office/powerpoint/2010/main" val="30097474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Boolean operators can help refine a search,</a:t>
            </a:r>
            <a:r>
              <a:rPr lang="en-US" baseline="0" dirty="0" smtClean="0"/>
              <a:t> but today most search engines have an “Advanced Search” page that allows you to refine your search using a form.  Metasearch engines don’t just search websites, but they search other search engines for results.  </a:t>
            </a:r>
          </a:p>
        </p:txBody>
      </p:sp>
      <p:sp>
        <p:nvSpPr>
          <p:cNvPr id="4" name="Slide Number Placeholder 3"/>
          <p:cNvSpPr>
            <a:spLocks noGrp="1"/>
          </p:cNvSpPr>
          <p:nvPr>
            <p:ph type="sldNum" sz="quarter" idx="10"/>
          </p:nvPr>
        </p:nvSpPr>
        <p:spPr/>
        <p:txBody>
          <a:bodyPr/>
          <a:lstStyle/>
          <a:p>
            <a:fld id="{F966CA8B-D757-41EF-B3EA-11309F44B6BB}" type="slidenum">
              <a:rPr lang="en-US" smtClean="0"/>
              <a:pPr/>
              <a:t>18</a:t>
            </a:fld>
            <a:endParaRPr lang="en-US" dirty="0"/>
          </a:p>
        </p:txBody>
      </p:sp>
    </p:spTree>
    <p:extLst>
      <p:ext uri="{BB962C8B-B14F-4D97-AF65-F5344CB8AC3E}">
        <p14:creationId xmlns:p14="http://schemas.microsoft.com/office/powerpoint/2010/main" val="18225228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 Never give any __</a:t>
            </a:r>
            <a:r>
              <a:rPr lang="en-US" sz="1200" i="1" u="sng" kern="1200" dirty="0" smtClean="0">
                <a:solidFill>
                  <a:schemeClr val="tx1"/>
                </a:solidFill>
                <a:effectLst/>
                <a:latin typeface="+mn-lt"/>
                <a:ea typeface="+mn-ea"/>
                <a:cs typeface="+mn-cs"/>
              </a:rPr>
              <a:t>personal information</a:t>
            </a:r>
            <a:r>
              <a:rPr lang="en-US" sz="1200" kern="1200" dirty="0" smtClean="0">
                <a:solidFill>
                  <a:schemeClr val="tx1"/>
                </a:solidFill>
                <a:effectLst/>
                <a:latin typeface="+mn-lt"/>
                <a:ea typeface="+mn-ea"/>
                <a:cs typeface="+mn-cs"/>
              </a:rPr>
              <a:t>__________ to anyone you meet online. Birthday, Work Schedule</a:t>
            </a:r>
          </a:p>
          <a:p>
            <a:pPr lvl="0"/>
            <a:r>
              <a:rPr lang="en-US" sz="1200" kern="1200" dirty="0" smtClean="0">
                <a:solidFill>
                  <a:schemeClr val="tx1"/>
                </a:solidFill>
                <a:effectLst/>
                <a:latin typeface="+mn-lt"/>
                <a:ea typeface="+mn-ea"/>
                <a:cs typeface="+mn-cs"/>
              </a:rPr>
              <a:t>Never meet up with anyone you don’t already know.</a:t>
            </a:r>
          </a:p>
          <a:p>
            <a:pPr lvl="0"/>
            <a:r>
              <a:rPr lang="en-US" sz="1200" kern="1200" dirty="0" smtClean="0">
                <a:solidFill>
                  <a:schemeClr val="tx1"/>
                </a:solidFill>
                <a:effectLst/>
                <a:latin typeface="+mn-lt"/>
                <a:ea typeface="+mn-ea"/>
                <a:cs typeface="+mn-cs"/>
              </a:rPr>
              <a:t>Don’t fill out any “fun” questionnaires that are forwarded to you, even if they’re from your friends.  Remember anything can get __</a:t>
            </a:r>
            <a:r>
              <a:rPr lang="en-US" sz="1200" i="1" u="sng" kern="1200" dirty="0" smtClean="0">
                <a:solidFill>
                  <a:schemeClr val="tx1"/>
                </a:solidFill>
                <a:effectLst/>
                <a:latin typeface="+mn-lt"/>
                <a:ea typeface="+mn-ea"/>
                <a:cs typeface="+mn-cs"/>
              </a:rPr>
              <a:t>forwarded</a:t>
            </a:r>
            <a:r>
              <a:rPr lang="en-US" sz="1200" kern="1200" dirty="0" smtClean="0">
                <a:solidFill>
                  <a:schemeClr val="tx1"/>
                </a:solidFill>
                <a:effectLst/>
                <a:latin typeface="+mn-lt"/>
                <a:ea typeface="+mn-ea"/>
                <a:cs typeface="+mn-cs"/>
              </a:rPr>
              <a:t>__________.</a:t>
            </a:r>
          </a:p>
          <a:p>
            <a:pPr lvl="0"/>
            <a:r>
              <a:rPr lang="en-US" sz="1200" kern="1200" dirty="0" smtClean="0">
                <a:solidFill>
                  <a:schemeClr val="tx1"/>
                </a:solidFill>
                <a:effectLst/>
                <a:latin typeface="+mn-lt"/>
                <a:ea typeface="+mn-ea"/>
                <a:cs typeface="+mn-cs"/>
              </a:rPr>
              <a:t>Make sure you know everyone on your buddy or contact lists.  If you haven’t met the people face-to-face, they may not be who they __</a:t>
            </a:r>
            <a:r>
              <a:rPr lang="en-US" sz="1200" i="1" u="sng" kern="1200" dirty="0" smtClean="0">
                <a:solidFill>
                  <a:schemeClr val="tx1"/>
                </a:solidFill>
                <a:effectLst/>
                <a:latin typeface="+mn-lt"/>
                <a:ea typeface="+mn-ea"/>
                <a:cs typeface="+mn-cs"/>
              </a:rPr>
              <a:t>pretend to be</a:t>
            </a:r>
            <a:r>
              <a:rPr lang="en-US" sz="1200" kern="1200" dirty="0" smtClean="0">
                <a:solidFill>
                  <a:schemeClr val="tx1"/>
                </a:solidFill>
                <a:effectLst/>
                <a:latin typeface="+mn-lt"/>
                <a:ea typeface="+mn-ea"/>
                <a:cs typeface="+mn-cs"/>
              </a:rPr>
              <a:t>______.</a:t>
            </a:r>
          </a:p>
          <a:p>
            <a:pPr lvl="0"/>
            <a:r>
              <a:rPr lang="en-US" sz="1200" kern="1200" dirty="0" smtClean="0">
                <a:solidFill>
                  <a:schemeClr val="tx1"/>
                </a:solidFill>
                <a:effectLst/>
                <a:latin typeface="+mn-lt"/>
                <a:ea typeface="+mn-ea"/>
                <a:cs typeface="+mn-cs"/>
              </a:rPr>
              <a:t>You do not have to answer e-mails or texts from people you don’t know.  In fact, don’t!</a:t>
            </a:r>
          </a:p>
          <a:p>
            <a:pPr lvl="0"/>
            <a:r>
              <a:rPr lang="en-US" sz="1200" kern="1200" dirty="0" smtClean="0">
                <a:solidFill>
                  <a:schemeClr val="tx1"/>
                </a:solidFill>
                <a:effectLst/>
                <a:latin typeface="+mn-lt"/>
                <a:ea typeface="+mn-ea"/>
                <a:cs typeface="+mn-cs"/>
              </a:rPr>
              <a:t>There is no such thing as “__</a:t>
            </a:r>
            <a:r>
              <a:rPr lang="en-US" sz="1200" i="1" u="sng" kern="1200" dirty="0" smtClean="0">
                <a:solidFill>
                  <a:schemeClr val="tx1"/>
                </a:solidFill>
                <a:effectLst/>
                <a:latin typeface="+mn-lt"/>
                <a:ea typeface="+mn-ea"/>
                <a:cs typeface="+mn-cs"/>
              </a:rPr>
              <a:t>private</a:t>
            </a:r>
            <a:r>
              <a:rPr lang="en-US" sz="1200" kern="1200" dirty="0" smtClean="0">
                <a:solidFill>
                  <a:schemeClr val="tx1"/>
                </a:solidFill>
                <a:effectLst/>
                <a:latin typeface="+mn-lt"/>
                <a:ea typeface="+mn-ea"/>
                <a:cs typeface="+mn-cs"/>
              </a:rPr>
              <a:t>______” on the Internet!</a:t>
            </a:r>
          </a:p>
          <a:p>
            <a:pPr lvl="0"/>
            <a:r>
              <a:rPr lang="en-US" sz="1200" kern="1200" dirty="0" smtClean="0">
                <a:solidFill>
                  <a:schemeClr val="tx1"/>
                </a:solidFill>
                <a:effectLst/>
                <a:latin typeface="+mn-lt"/>
                <a:ea typeface="+mn-ea"/>
                <a:cs typeface="+mn-cs"/>
              </a:rPr>
              <a:t>Be careful about posting pictures of yourself.  Pictures with identifiers like where you go to school or where you work can act as shopping lists for ___</a:t>
            </a:r>
            <a:r>
              <a:rPr lang="en-US" sz="1200" i="1" u="sng" kern="1200" dirty="0" smtClean="0">
                <a:solidFill>
                  <a:schemeClr val="tx1"/>
                </a:solidFill>
                <a:effectLst/>
                <a:latin typeface="+mn-lt"/>
                <a:ea typeface="+mn-ea"/>
                <a:cs typeface="+mn-cs"/>
              </a:rPr>
              <a:t>predators</a:t>
            </a:r>
            <a:r>
              <a:rPr lang="en-US" sz="1200" kern="1200" dirty="0" smtClean="0">
                <a:solidFill>
                  <a:schemeClr val="tx1"/>
                </a:solidFill>
                <a:effectLst/>
                <a:latin typeface="+mn-lt"/>
                <a:ea typeface="+mn-ea"/>
                <a:cs typeface="+mn-cs"/>
              </a:rPr>
              <a:t>______.</a:t>
            </a:r>
          </a:p>
          <a:p>
            <a:pPr lvl="0"/>
            <a:r>
              <a:rPr lang="en-US" sz="1200" kern="1200" dirty="0" smtClean="0">
                <a:solidFill>
                  <a:schemeClr val="tx1"/>
                </a:solidFill>
                <a:effectLst/>
                <a:latin typeface="+mn-lt"/>
                <a:ea typeface="+mn-ea"/>
                <a:cs typeface="+mn-cs"/>
              </a:rPr>
              <a:t>Don’t send pictures of other people.  Forwarding an embarrassing picture of someone else is a form of __</a:t>
            </a:r>
            <a:r>
              <a:rPr lang="en-US" sz="1200" i="1" u="sng" kern="1200" dirty="0" smtClean="0">
                <a:solidFill>
                  <a:schemeClr val="tx1"/>
                </a:solidFill>
                <a:effectLst/>
                <a:latin typeface="+mn-lt"/>
                <a:ea typeface="+mn-ea"/>
                <a:cs typeface="+mn-cs"/>
              </a:rPr>
              <a:t>bullying</a:t>
            </a:r>
            <a:r>
              <a:rPr lang="en-US" sz="1200" kern="1200" dirty="0" smtClean="0">
                <a:solidFill>
                  <a:schemeClr val="tx1"/>
                </a:solidFill>
                <a:effectLst/>
                <a:latin typeface="+mn-lt"/>
                <a:ea typeface="+mn-ea"/>
                <a:cs typeface="+mn-cs"/>
              </a:rPr>
              <a:t>________.</a:t>
            </a:r>
          </a:p>
          <a:p>
            <a:pPr lvl="0"/>
            <a:r>
              <a:rPr lang="en-US" sz="1200" kern="1200" dirty="0" smtClean="0">
                <a:solidFill>
                  <a:schemeClr val="tx1"/>
                </a:solidFill>
                <a:effectLst/>
                <a:latin typeface="+mn-lt"/>
                <a:ea typeface="+mn-ea"/>
                <a:cs typeface="+mn-cs"/>
              </a:rPr>
              <a:t>Don’t download content without your parent’s permission.  Many sites have __</a:t>
            </a:r>
            <a:r>
              <a:rPr lang="en-US" sz="1200" i="1" u="sng" kern="1200" dirty="0" smtClean="0">
                <a:solidFill>
                  <a:schemeClr val="tx1"/>
                </a:solidFill>
                <a:effectLst/>
                <a:latin typeface="+mn-lt"/>
                <a:ea typeface="+mn-ea"/>
                <a:cs typeface="+mn-cs"/>
              </a:rPr>
              <a:t>spyware</a:t>
            </a:r>
            <a:r>
              <a:rPr lang="en-US" sz="1200" kern="1200" dirty="0" smtClean="0">
                <a:solidFill>
                  <a:schemeClr val="tx1"/>
                </a:solidFill>
                <a:effectLst/>
                <a:latin typeface="+mn-lt"/>
                <a:ea typeface="+mn-ea"/>
                <a:cs typeface="+mn-cs"/>
              </a:rPr>
              <a:t>_____ that will damage your computer or inappropriate content that can damage your __</a:t>
            </a:r>
            <a:r>
              <a:rPr lang="en-US" sz="1200" i="1" u="sng" kern="1200" dirty="0" smtClean="0">
                <a:solidFill>
                  <a:schemeClr val="tx1"/>
                </a:solidFill>
                <a:effectLst/>
                <a:latin typeface="+mn-lt"/>
                <a:ea typeface="+mn-ea"/>
                <a:cs typeface="+mn-cs"/>
              </a:rPr>
              <a:t>mind _</a:t>
            </a:r>
            <a:r>
              <a:rPr lang="en-US" sz="1200" kern="1200" dirty="0" smtClean="0">
                <a:solidFill>
                  <a:schemeClr val="tx1"/>
                </a:solidFill>
                <a:effectLst/>
                <a:latin typeface="+mn-lt"/>
                <a:ea typeface="+mn-ea"/>
                <a:cs typeface="+mn-cs"/>
              </a:rPr>
              <a:t>___.</a:t>
            </a:r>
          </a:p>
          <a:p>
            <a:pPr lvl="0"/>
            <a:r>
              <a:rPr lang="en-US" sz="1200" kern="1200" dirty="0" smtClean="0">
                <a:solidFill>
                  <a:schemeClr val="tx1"/>
                </a:solidFill>
                <a:effectLst/>
                <a:latin typeface="+mn-lt"/>
                <a:ea typeface="+mn-ea"/>
                <a:cs typeface="+mn-cs"/>
              </a:rPr>
              <a:t>Never share your password with anyone but your parents. </a:t>
            </a:r>
          </a:p>
          <a:p>
            <a:endParaRPr lang="en-US" dirty="0"/>
          </a:p>
        </p:txBody>
      </p:sp>
      <p:sp>
        <p:nvSpPr>
          <p:cNvPr id="4" name="Slide Number Placeholder 3"/>
          <p:cNvSpPr>
            <a:spLocks noGrp="1"/>
          </p:cNvSpPr>
          <p:nvPr>
            <p:ph type="sldNum" sz="quarter" idx="10"/>
          </p:nvPr>
        </p:nvSpPr>
        <p:spPr/>
        <p:txBody>
          <a:bodyPr/>
          <a:lstStyle/>
          <a:p>
            <a:fld id="{F966CA8B-D757-41EF-B3EA-11309F44B6BB}" type="slidenum">
              <a:rPr lang="en-US" smtClean="0"/>
              <a:pPr/>
              <a:t>19</a:t>
            </a:fld>
            <a:endParaRPr lang="en-US" dirty="0"/>
          </a:p>
        </p:txBody>
      </p:sp>
    </p:spTree>
    <p:extLst>
      <p:ext uri="{BB962C8B-B14F-4D97-AF65-F5344CB8AC3E}">
        <p14:creationId xmlns:p14="http://schemas.microsoft.com/office/powerpoint/2010/main" val="269749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7DF05FE1-E4B0-4A82-9347-B8E4E5B882B8}" type="datetimeFigureOut">
              <a:rPr lang="en-US" smtClean="0"/>
              <a:pPr/>
              <a:t>2/3/2016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11" name="Slide Number Placeholder 10"/>
          <p:cNvSpPr>
            <a:spLocks noGrp="1"/>
          </p:cNvSpPr>
          <p:nvPr>
            <p:ph type="sldNum" sz="quarter" idx="12"/>
          </p:nvPr>
        </p:nvSpPr>
        <p:spPr/>
        <p:txBody>
          <a:bodyPr/>
          <a:lstStyle>
            <a:extLst/>
          </a:lstStyle>
          <a:p>
            <a:fld id="{A123E694-E101-427B-8BC4-9BE1C68BCFE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DF05FE1-E4B0-4A82-9347-B8E4E5B882B8}" type="datetimeFigureOut">
              <a:rPr lang="en-US" smtClean="0"/>
              <a:pPr/>
              <a:t>2/3/2016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123E694-E101-427B-8BC4-9BE1C68BCFE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DF05FE1-E4B0-4A82-9347-B8E4E5B882B8}" type="datetimeFigureOut">
              <a:rPr lang="en-US" smtClean="0"/>
              <a:pPr/>
              <a:t>2/3/2016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123E694-E101-427B-8BC4-9BE1C68BCFE7}"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465138"/>
            <a:ext cx="7772400" cy="14319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712788" y="6313488"/>
            <a:ext cx="1905000" cy="457200"/>
          </a:xfrm>
        </p:spPr>
        <p:txBody>
          <a:bodyPr/>
          <a:lstStyle>
            <a:lvl1pPr>
              <a:defRPr/>
            </a:lvl1pPr>
          </a:lstStyle>
          <a:p>
            <a:endParaRPr lang="en-US" dirty="0"/>
          </a:p>
        </p:txBody>
      </p:sp>
      <p:sp>
        <p:nvSpPr>
          <p:cNvPr id="6" name="Footer Placeholder 5"/>
          <p:cNvSpPr>
            <a:spLocks noGrp="1"/>
          </p:cNvSpPr>
          <p:nvPr>
            <p:ph type="ftr" sz="quarter" idx="11"/>
          </p:nvPr>
        </p:nvSpPr>
        <p:spPr>
          <a:xfrm>
            <a:off x="3151188" y="6313488"/>
            <a:ext cx="2895600" cy="457200"/>
          </a:xfrm>
        </p:spPr>
        <p:txBody>
          <a:bodyPr/>
          <a:lstStyle>
            <a:lvl1pPr>
              <a:defRPr/>
            </a:lvl1pPr>
          </a:lstStyle>
          <a:p>
            <a:endParaRPr lang="en-US" dirty="0"/>
          </a:p>
        </p:txBody>
      </p:sp>
      <p:sp>
        <p:nvSpPr>
          <p:cNvPr id="7" name="Slide Number Placeholder 6"/>
          <p:cNvSpPr>
            <a:spLocks noGrp="1"/>
          </p:cNvSpPr>
          <p:nvPr>
            <p:ph type="sldNum" sz="quarter" idx="12"/>
          </p:nvPr>
        </p:nvSpPr>
        <p:spPr>
          <a:xfrm>
            <a:off x="6580188" y="6313488"/>
            <a:ext cx="1905000" cy="457200"/>
          </a:xfrm>
        </p:spPr>
        <p:txBody>
          <a:bodyPr/>
          <a:lstStyle>
            <a:lvl1pPr>
              <a:defRPr/>
            </a:lvl1pPr>
          </a:lstStyle>
          <a:p>
            <a:fld id="{A15D7A2E-3317-4247-A8CA-83691F848413}"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DF05FE1-E4B0-4A82-9347-B8E4E5B882B8}" type="datetimeFigureOut">
              <a:rPr lang="en-US" smtClean="0"/>
              <a:pPr/>
              <a:t>2/3/2016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123E694-E101-427B-8BC4-9BE1C68BCFE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DF05FE1-E4B0-4A82-9347-B8E4E5B882B8}" type="datetimeFigureOut">
              <a:rPr lang="en-US" smtClean="0"/>
              <a:pPr/>
              <a:t>2/3/2016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123E694-E101-427B-8BC4-9BE1C68BCFE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DF05FE1-E4B0-4A82-9347-B8E4E5B882B8}" type="datetimeFigureOut">
              <a:rPr lang="en-US" smtClean="0"/>
              <a:pPr/>
              <a:t>2/3/2016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123E694-E101-427B-8BC4-9BE1C68BCFE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DF05FE1-E4B0-4A82-9347-B8E4E5B882B8}" type="datetimeFigureOut">
              <a:rPr lang="en-US" smtClean="0"/>
              <a:pPr/>
              <a:t>2/3/2016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A123E694-E101-427B-8BC4-9BE1C68BCFE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DF05FE1-E4B0-4A82-9347-B8E4E5B882B8}" type="datetimeFigureOut">
              <a:rPr lang="en-US" smtClean="0"/>
              <a:pPr/>
              <a:t>2/3/2016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A123E694-E101-427B-8BC4-9BE1C68BCFE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7DF05FE1-E4B0-4A82-9347-B8E4E5B882B8}" type="datetimeFigureOut">
              <a:rPr lang="en-US" smtClean="0"/>
              <a:pPr/>
              <a:t>2/3/2016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A123E694-E101-427B-8BC4-9BE1C68BCFE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DF05FE1-E4B0-4A82-9347-B8E4E5B882B8}" type="datetimeFigureOut">
              <a:rPr lang="en-US" smtClean="0"/>
              <a:pPr/>
              <a:t>2/3/2016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123E694-E101-427B-8BC4-9BE1C68BCFE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DF05FE1-E4B0-4A82-9347-B8E4E5B882B8}" type="datetimeFigureOut">
              <a:rPr lang="en-US" smtClean="0"/>
              <a:pPr/>
              <a:t>2/3/2016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123E694-E101-427B-8BC4-9BE1C68BCFE7}" type="slidenum">
              <a:rPr lang="en-US" smtClean="0"/>
              <a:pPr/>
              <a:t>‹#›</a:t>
            </a:fld>
            <a:endParaRPr lang="en-US" dirty="0"/>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DF05FE1-E4B0-4A82-9347-B8E4E5B882B8}" type="datetimeFigureOut">
              <a:rPr lang="en-US" smtClean="0"/>
              <a:pPr/>
              <a:t>2/3/2016</a:t>
            </a:fld>
            <a:endParaRPr lang="en-US" dirty="0"/>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dirty="0"/>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123E694-E101-427B-8BC4-9BE1C68BCFE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19.png"/><Relationship Id="rId4" Type="http://schemas.openxmlformats.org/officeDocument/2006/relationships/image" Target="../media/image18.jpg"/></Relationships>
</file>

<file path=ppt/slides/_rels/slide17.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jp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image" Target="../media/image27.jp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microsoft.com/"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2" Type="http://schemas.openxmlformats.org/officeDocument/2006/relationships/image" Target="../media/image28.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9.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30.jpg"/><Relationship Id="rId2" Type="http://schemas.openxmlformats.org/officeDocument/2006/relationships/hyperlink" Target="http://windows.microsoft.com/en-us/windows-vista/tips-for-creating-a-strong-password"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1.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2.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3.jp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image" Target="../media/image3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Internet: Part 1</a:t>
            </a:r>
            <a:endParaRPr lang="en-US" dirty="0"/>
          </a:p>
        </p:txBody>
      </p:sp>
      <p:sp>
        <p:nvSpPr>
          <p:cNvPr id="3" name="Subtitle 2"/>
          <p:cNvSpPr>
            <a:spLocks noGrp="1"/>
          </p:cNvSpPr>
          <p:nvPr>
            <p:ph type="subTitle" idx="1"/>
          </p:nvPr>
        </p:nvSpPr>
        <p:spPr/>
        <p:txBody>
          <a:bodyPr>
            <a:normAutofit/>
          </a:bodyPr>
          <a:lstStyle/>
          <a:p>
            <a:r>
              <a:rPr lang="en-US" dirty="0" smtClean="0"/>
              <a:t>The Internet and Web Browsers</a:t>
            </a:r>
          </a:p>
          <a:p>
            <a:r>
              <a:rPr lang="en-US" sz="1200" dirty="0" smtClean="0"/>
              <a:t>Created by Kelly Seale</a:t>
            </a:r>
          </a:p>
          <a:p>
            <a:r>
              <a:rPr lang="en-US" sz="1200" dirty="0" smtClean="0"/>
              <a:t>Adapted by Jill </a:t>
            </a:r>
            <a:r>
              <a:rPr lang="en-US" sz="1200" dirty="0" err="1" smtClean="0"/>
              <a:t>Einerson</a:t>
            </a:r>
            <a:endParaRPr lang="en-US"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65139"/>
            <a:ext cx="7772400" cy="906462"/>
          </a:xfrm>
        </p:spPr>
        <p:txBody>
          <a:bodyPr/>
          <a:lstStyle/>
          <a:p>
            <a:r>
              <a:rPr lang="en-US" dirty="0" smtClean="0"/>
              <a:t>Bookmarks or Favorites</a:t>
            </a:r>
            <a:endParaRPr lang="en-US" dirty="0"/>
          </a:p>
        </p:txBody>
      </p:sp>
      <p:sp>
        <p:nvSpPr>
          <p:cNvPr id="3" name="Text Placeholder 2"/>
          <p:cNvSpPr>
            <a:spLocks noGrp="1"/>
          </p:cNvSpPr>
          <p:nvPr>
            <p:ph type="body" sz="half" idx="1"/>
          </p:nvPr>
        </p:nvSpPr>
        <p:spPr>
          <a:xfrm>
            <a:off x="228600" y="1981200"/>
            <a:ext cx="5105400" cy="4114800"/>
          </a:xfrm>
        </p:spPr>
        <p:txBody>
          <a:bodyPr>
            <a:normAutofit/>
          </a:bodyPr>
          <a:lstStyle/>
          <a:p>
            <a:r>
              <a:rPr lang="en-US" sz="2200" dirty="0" smtClean="0"/>
              <a:t>Save links to useful resources </a:t>
            </a:r>
          </a:p>
          <a:p>
            <a:r>
              <a:rPr lang="en-US" sz="2200" dirty="0" smtClean="0"/>
              <a:t>Create your own custom menus </a:t>
            </a:r>
          </a:p>
          <a:p>
            <a:pPr lvl="1"/>
            <a:r>
              <a:rPr lang="en-US" sz="2000" dirty="0" smtClean="0"/>
              <a:t>CTRL + Shift + B to see bookmarks bar</a:t>
            </a:r>
          </a:p>
          <a:p>
            <a:pPr lvl="1"/>
            <a:r>
              <a:rPr lang="en-US" sz="2000" dirty="0" smtClean="0"/>
              <a:t>Click the star to add a bookmark</a:t>
            </a:r>
          </a:p>
          <a:p>
            <a:pPr lvl="1"/>
            <a:r>
              <a:rPr lang="en-US" sz="2000" dirty="0" smtClean="0"/>
              <a:t>Drag a link to the bookmark bar</a:t>
            </a:r>
          </a:p>
          <a:p>
            <a:pPr lvl="1"/>
            <a:r>
              <a:rPr lang="en-US" sz="2000" dirty="0" err="1" smtClean="0"/>
              <a:t>Ctrl+D</a:t>
            </a:r>
            <a:r>
              <a:rPr lang="en-US" sz="2000" dirty="0" smtClean="0"/>
              <a:t> (in most browsers)</a:t>
            </a:r>
          </a:p>
          <a:p>
            <a:pPr marL="0" indent="0">
              <a:buNone/>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29658" y="3810000"/>
            <a:ext cx="3230707" cy="19812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65139"/>
            <a:ext cx="7772400" cy="906462"/>
          </a:xfrm>
        </p:spPr>
        <p:txBody>
          <a:bodyPr/>
          <a:lstStyle/>
          <a:p>
            <a:r>
              <a:rPr lang="en-US" dirty="0" smtClean="0"/>
              <a:t>Tabbed Browsing</a:t>
            </a:r>
            <a:endParaRPr lang="en-US" dirty="0"/>
          </a:p>
        </p:txBody>
      </p:sp>
      <p:sp>
        <p:nvSpPr>
          <p:cNvPr id="3" name="Text Placeholder 2"/>
          <p:cNvSpPr>
            <a:spLocks noGrp="1"/>
          </p:cNvSpPr>
          <p:nvPr>
            <p:ph type="body" sz="half" idx="1"/>
          </p:nvPr>
        </p:nvSpPr>
        <p:spPr>
          <a:xfrm>
            <a:off x="762000" y="3048000"/>
            <a:ext cx="7543800" cy="2362200"/>
          </a:xfrm>
        </p:spPr>
        <p:txBody>
          <a:bodyPr>
            <a:normAutofit/>
          </a:bodyPr>
          <a:lstStyle/>
          <a:p>
            <a:r>
              <a:rPr lang="en-US" sz="2400" dirty="0" smtClean="0"/>
              <a:t>Allows more than one web page to open within the same browser window.</a:t>
            </a:r>
          </a:p>
          <a:p>
            <a:r>
              <a:rPr lang="en-US" sz="2400" dirty="0" smtClean="0"/>
              <a:t>Each window appears on a separate tab</a:t>
            </a:r>
          </a:p>
          <a:p>
            <a:r>
              <a:rPr lang="en-US" sz="2400" dirty="0" smtClean="0"/>
              <a:t>Use to organize web pages while browsing</a:t>
            </a:r>
            <a:endParaRPr lang="en-US" sz="2400" dirty="0"/>
          </a:p>
        </p:txBody>
      </p:sp>
      <p:pic>
        <p:nvPicPr>
          <p:cNvPr id="5" name="Content Placeholder 4" descr="tabs.jpg"/>
          <p:cNvPicPr>
            <a:picLocks noGrp="1" noChangeAspect="1"/>
          </p:cNvPicPr>
          <p:nvPr>
            <p:ph sz="half" idx="2"/>
          </p:nvPr>
        </p:nvPicPr>
        <p:blipFill>
          <a:blip r:embed="rId2"/>
          <a:stretch>
            <a:fillRect/>
          </a:stretch>
        </p:blipFill>
        <p:spPr>
          <a:xfrm>
            <a:off x="1524000" y="1905000"/>
            <a:ext cx="6180945" cy="771038"/>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sz="1600" dirty="0" smtClean="0"/>
              <a:t>This presentation was created by Kelly Seale of Nebo School District</a:t>
            </a:r>
          </a:p>
          <a:p>
            <a:r>
              <a:rPr lang="en-US" sz="1600" dirty="0" smtClean="0"/>
              <a:t>www.google.com</a:t>
            </a:r>
            <a:endParaRPr lang="en-US" sz="1600" dirty="0"/>
          </a:p>
        </p:txBody>
      </p:sp>
    </p:spTree>
    <p:extLst>
      <p:ext uri="{BB962C8B-B14F-4D97-AF65-F5344CB8AC3E}">
        <p14:creationId xmlns:p14="http://schemas.microsoft.com/office/powerpoint/2010/main" val="2637031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Internet:  Part 2</a:t>
            </a:r>
            <a:endParaRPr lang="en-US" dirty="0"/>
          </a:p>
        </p:txBody>
      </p:sp>
      <p:sp>
        <p:nvSpPr>
          <p:cNvPr id="5" name="Subtitle 4"/>
          <p:cNvSpPr>
            <a:spLocks noGrp="1"/>
          </p:cNvSpPr>
          <p:nvPr>
            <p:ph type="subTitle" idx="1"/>
          </p:nvPr>
        </p:nvSpPr>
        <p:spPr/>
        <p:txBody>
          <a:bodyPr/>
          <a:lstStyle/>
          <a:p>
            <a:r>
              <a:rPr lang="en-US" dirty="0" smtClean="0"/>
              <a:t>Searching the Web Effectively</a:t>
            </a:r>
            <a:endParaRPr lang="en-US" dirty="0"/>
          </a:p>
        </p:txBody>
      </p:sp>
    </p:spTree>
    <p:extLst>
      <p:ext uri="{BB962C8B-B14F-4D97-AF65-F5344CB8AC3E}">
        <p14:creationId xmlns:p14="http://schemas.microsoft.com/office/powerpoint/2010/main" val="3629425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Search Engine?</a:t>
            </a:r>
            <a:endParaRPr lang="en-US" dirty="0"/>
          </a:p>
        </p:txBody>
      </p:sp>
      <p:sp>
        <p:nvSpPr>
          <p:cNvPr id="3" name="Content Placeholder 2"/>
          <p:cNvSpPr>
            <a:spLocks noGrp="1"/>
          </p:cNvSpPr>
          <p:nvPr>
            <p:ph sz="half" idx="1"/>
          </p:nvPr>
        </p:nvSpPr>
        <p:spPr/>
        <p:txBody>
          <a:bodyPr>
            <a:normAutofit fontScale="85000" lnSpcReduction="10000"/>
          </a:bodyPr>
          <a:lstStyle/>
          <a:p>
            <a:r>
              <a:rPr lang="en-US" b="1" dirty="0" smtClean="0">
                <a:solidFill>
                  <a:schemeClr val="accent1">
                    <a:lumMod val="75000"/>
                  </a:schemeClr>
                </a:solidFill>
              </a:rPr>
              <a:t>Search Engine </a:t>
            </a:r>
            <a:r>
              <a:rPr lang="en-US" dirty="0" smtClean="0"/>
              <a:t>–  </a:t>
            </a:r>
            <a:r>
              <a:rPr lang="en-US" dirty="0"/>
              <a:t>indexes information in Web pages to present you with a list of relevant Web pages when you run a search.  Search engines send Web crawlers or spiders out to the World Wide Web to read the contents of Web pages. </a:t>
            </a:r>
            <a:r>
              <a:rPr lang="en-US" dirty="0" smtClean="0"/>
              <a:t>Examples:  Google, Yahoo, Bing and Ask</a:t>
            </a:r>
          </a:p>
          <a:p>
            <a:pPr lvl="1"/>
            <a:endParaRPr lang="en-US" dirty="0"/>
          </a:p>
        </p:txBody>
      </p:sp>
      <p:pic>
        <p:nvPicPr>
          <p:cNvPr id="5" name="Content Placeholder 4"/>
          <p:cNvPicPr>
            <a:picLocks noGrp="1" noChangeAspect="1"/>
          </p:cNvPicPr>
          <p:nvPr>
            <p:ph sz="half" idx="2"/>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649912" y="1653381"/>
            <a:ext cx="2143125" cy="2143125"/>
          </a:xfrm>
        </p:spPr>
      </p:pic>
    </p:spTree>
    <p:extLst>
      <p:ext uri="{BB962C8B-B14F-4D97-AF65-F5344CB8AC3E}">
        <p14:creationId xmlns:p14="http://schemas.microsoft.com/office/powerpoint/2010/main" val="2455764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Searching the Web Effectively</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endParaRPr lang="en-US" dirty="0"/>
          </a:p>
          <a:p>
            <a:r>
              <a:rPr lang="en-US" dirty="0" smtClean="0"/>
              <a:t>What have you “googled”</a:t>
            </a:r>
          </a:p>
          <a:p>
            <a:pPr marL="0" indent="0">
              <a:buNone/>
            </a:pPr>
            <a:r>
              <a:rPr lang="en-US" dirty="0" smtClean="0"/>
              <a:t> today?</a:t>
            </a:r>
          </a:p>
          <a:p>
            <a:pPr marL="0" indent="0">
              <a:buNone/>
            </a:pPr>
            <a:endParaRPr lang="en-US" dirty="0"/>
          </a:p>
          <a:p>
            <a:endParaRPr lang="en-US" dirty="0" smtClean="0"/>
          </a:p>
          <a:p>
            <a:r>
              <a:rPr lang="en-US" dirty="0" smtClean="0"/>
              <a:t>Fact:  </a:t>
            </a:r>
            <a:r>
              <a:rPr lang="en-US" dirty="0" smtClean="0">
                <a:solidFill>
                  <a:schemeClr val="accent1">
                    <a:lumMod val="75000"/>
                  </a:schemeClr>
                </a:solidFill>
              </a:rPr>
              <a:t>Google</a:t>
            </a:r>
            <a:r>
              <a:rPr lang="en-US" dirty="0" smtClean="0"/>
              <a:t> is the world’s most popular search engine</a:t>
            </a:r>
          </a:p>
          <a:p>
            <a:r>
              <a:rPr lang="en-US" dirty="0" smtClean="0"/>
              <a:t>Google facilitates over eight billion searches each day</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62600" y="762000"/>
            <a:ext cx="2628900" cy="174307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9413246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Search Engines</a:t>
            </a:r>
            <a:endParaRPr lang="en-US" dirty="0"/>
          </a:p>
        </p:txBody>
      </p:sp>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785812" y="762000"/>
            <a:ext cx="2390775" cy="1914525"/>
          </a:xfrm>
        </p:spPr>
      </p:pic>
      <p:sp>
        <p:nvSpPr>
          <p:cNvPr id="4" name="Content Placeholder 3"/>
          <p:cNvSpPr>
            <a:spLocks noGrp="1"/>
          </p:cNvSpPr>
          <p:nvPr>
            <p:ph sz="half" idx="2"/>
          </p:nvPr>
        </p:nvSpPr>
        <p:spPr/>
        <p:txBody>
          <a:bodyPr/>
          <a:lstStyle/>
          <a:p>
            <a:r>
              <a:rPr lang="en-US" dirty="0" smtClean="0">
                <a:solidFill>
                  <a:schemeClr val="accent1">
                    <a:lumMod val="75000"/>
                  </a:schemeClr>
                </a:solidFill>
              </a:rPr>
              <a:t>Bing</a:t>
            </a:r>
          </a:p>
          <a:p>
            <a:r>
              <a:rPr lang="en-US" dirty="0" smtClean="0">
                <a:solidFill>
                  <a:schemeClr val="accent1">
                    <a:lumMod val="75000"/>
                  </a:schemeClr>
                </a:solidFill>
              </a:rPr>
              <a:t>Yahoo</a:t>
            </a:r>
          </a:p>
          <a:p>
            <a:r>
              <a:rPr lang="en-US" dirty="0" smtClean="0">
                <a:solidFill>
                  <a:schemeClr val="accent1">
                    <a:lumMod val="75000"/>
                  </a:schemeClr>
                </a:solidFill>
              </a:rPr>
              <a:t>Ask</a:t>
            </a:r>
          </a:p>
          <a:p>
            <a:r>
              <a:rPr lang="en-US" dirty="0" smtClean="0">
                <a:solidFill>
                  <a:schemeClr val="accent1">
                    <a:lumMod val="75000"/>
                  </a:schemeClr>
                </a:solidFill>
              </a:rPr>
              <a:t>Dogpile</a:t>
            </a:r>
          </a:p>
          <a:p>
            <a:r>
              <a:rPr lang="en-US" dirty="0" smtClean="0">
                <a:solidFill>
                  <a:schemeClr val="accent1">
                    <a:lumMod val="75000"/>
                  </a:schemeClr>
                </a:solidFill>
              </a:rPr>
              <a:t>Yippy</a:t>
            </a:r>
          </a:p>
          <a:p>
            <a:endParaRPr lang="en-US" dirty="0" smtClean="0"/>
          </a:p>
          <a:p>
            <a:endParaRPr lang="en-US"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81199" y="2219325"/>
            <a:ext cx="2505075" cy="1819275"/>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0074" y="3733800"/>
            <a:ext cx="3286125" cy="1390650"/>
          </a:xfrm>
          <a:prstGeom prst="rect">
            <a:avLst/>
          </a:prstGeom>
        </p:spPr>
      </p:pic>
    </p:spTree>
    <p:extLst>
      <p:ext uri="{BB962C8B-B14F-4D97-AF65-F5344CB8AC3E}">
        <p14:creationId xmlns:p14="http://schemas.microsoft.com/office/powerpoint/2010/main" val="2532030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search engines differ?</a:t>
            </a:r>
            <a:endParaRPr lang="en-US" dirty="0"/>
          </a:p>
        </p:txBody>
      </p:sp>
      <p:sp>
        <p:nvSpPr>
          <p:cNvPr id="3" name="Content Placeholder 2"/>
          <p:cNvSpPr>
            <a:spLocks noGrp="1"/>
          </p:cNvSpPr>
          <p:nvPr>
            <p:ph idx="1"/>
          </p:nvPr>
        </p:nvSpPr>
        <p:spPr/>
        <p:txBody>
          <a:bodyPr/>
          <a:lstStyle/>
          <a:p>
            <a:r>
              <a:rPr lang="en-US" dirty="0" smtClean="0"/>
              <a:t>Unique formulas called algorithms</a:t>
            </a:r>
          </a:p>
          <a:p>
            <a:r>
              <a:rPr lang="en-US" dirty="0" smtClean="0"/>
              <a:t>Different ranking strategies</a:t>
            </a:r>
          </a:p>
          <a:p>
            <a:r>
              <a:rPr lang="en-US" dirty="0" smtClean="0"/>
              <a:t>Which sites are searched </a:t>
            </a:r>
          </a:p>
          <a:p>
            <a:pPr lvl="1"/>
            <a:r>
              <a:rPr lang="en-US" dirty="0" smtClean="0"/>
              <a:t>Some search the entire web for results</a:t>
            </a:r>
          </a:p>
          <a:p>
            <a:pPr lvl="1"/>
            <a:r>
              <a:rPr lang="en-US" dirty="0" smtClean="0"/>
              <a:t>Specialty search engines (dailystocks.com)</a:t>
            </a:r>
          </a:p>
          <a:p>
            <a:pPr lvl="2"/>
            <a:r>
              <a:rPr lang="en-US" dirty="0" smtClean="0"/>
              <a:t>Only search sites that are relevant</a:t>
            </a:r>
          </a:p>
          <a:p>
            <a:r>
              <a:rPr lang="en-US" dirty="0" smtClean="0"/>
              <a:t>Metasearch engines</a:t>
            </a:r>
          </a:p>
          <a:p>
            <a:pPr lvl="1"/>
            <a:r>
              <a:rPr lang="en-US" dirty="0" smtClean="0">
                <a:solidFill>
                  <a:schemeClr val="accent1">
                    <a:lumMod val="75000"/>
                  </a:schemeClr>
                </a:solidFill>
              </a:rPr>
              <a:t>Search other search engines</a:t>
            </a:r>
          </a:p>
          <a:p>
            <a:pPr lvl="1"/>
            <a:r>
              <a:rPr lang="en-US" dirty="0" smtClean="0"/>
              <a:t>Example: www.dogpile.com</a:t>
            </a:r>
          </a:p>
          <a:p>
            <a:pPr marL="603504" lvl="2" indent="0">
              <a:buNone/>
            </a:pPr>
            <a:endParaRPr lang="en-US" dirty="0" smtClean="0"/>
          </a:p>
          <a:p>
            <a:pPr marL="603504" lvl="2" indent="0">
              <a:buNone/>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3600" y="3352800"/>
            <a:ext cx="2543175" cy="1800225"/>
          </a:xfrm>
          <a:prstGeom prst="rect">
            <a:avLst/>
          </a:prstGeom>
        </p:spPr>
      </p:pic>
    </p:spTree>
    <p:extLst>
      <p:ext uri="{BB962C8B-B14F-4D97-AF65-F5344CB8AC3E}">
        <p14:creationId xmlns:p14="http://schemas.microsoft.com/office/powerpoint/2010/main" val="22162275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for Searching</a:t>
            </a:r>
            <a:endParaRPr lang="en-US" dirty="0"/>
          </a:p>
        </p:txBody>
      </p:sp>
      <p:sp>
        <p:nvSpPr>
          <p:cNvPr id="3" name="Content Placeholder 2"/>
          <p:cNvSpPr>
            <a:spLocks noGrp="1"/>
          </p:cNvSpPr>
          <p:nvPr>
            <p:ph sz="half" idx="1"/>
          </p:nvPr>
        </p:nvSpPr>
        <p:spPr>
          <a:xfrm>
            <a:off x="514352" y="530352"/>
            <a:ext cx="5048248" cy="4389120"/>
          </a:xfrm>
        </p:spPr>
        <p:txBody>
          <a:bodyPr>
            <a:normAutofit fontScale="92500" lnSpcReduction="10000"/>
          </a:bodyPr>
          <a:lstStyle/>
          <a:p>
            <a:r>
              <a:rPr lang="en-US" dirty="0" smtClean="0">
                <a:solidFill>
                  <a:schemeClr val="accent1">
                    <a:lumMod val="75000"/>
                  </a:schemeClr>
                </a:solidFill>
              </a:rPr>
              <a:t>Try a variety of search engines, not just Google</a:t>
            </a:r>
          </a:p>
          <a:p>
            <a:r>
              <a:rPr lang="en-US" dirty="0" smtClean="0"/>
              <a:t>Use Advanced Search form</a:t>
            </a:r>
          </a:p>
          <a:p>
            <a:r>
              <a:rPr lang="en-US" dirty="0" smtClean="0">
                <a:solidFill>
                  <a:schemeClr val="accent1">
                    <a:lumMod val="75000"/>
                  </a:schemeClr>
                </a:solidFill>
              </a:rPr>
              <a:t>Use Keywords and Phrases </a:t>
            </a:r>
          </a:p>
          <a:p>
            <a:pPr lvl="1"/>
            <a:r>
              <a:rPr lang="en-US" dirty="0" smtClean="0"/>
              <a:t>Related to your subject</a:t>
            </a:r>
          </a:p>
          <a:p>
            <a:pPr lvl="1"/>
            <a:r>
              <a:rPr lang="en-US" dirty="0" smtClean="0"/>
              <a:t>Consider other meanings</a:t>
            </a:r>
          </a:p>
          <a:p>
            <a:r>
              <a:rPr lang="en-US" dirty="0">
                <a:solidFill>
                  <a:schemeClr val="accent1">
                    <a:lumMod val="75000"/>
                  </a:schemeClr>
                </a:solidFill>
              </a:rPr>
              <a:t>Use Boolean Operators </a:t>
            </a:r>
            <a:r>
              <a:rPr lang="en-US" dirty="0" smtClean="0">
                <a:solidFill>
                  <a:schemeClr val="accent1">
                    <a:lumMod val="75000"/>
                  </a:schemeClr>
                </a:solidFill>
              </a:rPr>
              <a:t>(AND+,(..), OR, NOT </a:t>
            </a:r>
            <a:r>
              <a:rPr lang="en-US" dirty="0">
                <a:solidFill>
                  <a:schemeClr val="accent1">
                    <a:lumMod val="75000"/>
                  </a:schemeClr>
                </a:solidFill>
              </a:rPr>
              <a:t>-, “”)</a:t>
            </a:r>
          </a:p>
          <a:p>
            <a:pPr lvl="1"/>
            <a:r>
              <a:rPr lang="en-US" dirty="0"/>
              <a:t>Ex:  “sand sharks”</a:t>
            </a:r>
          </a:p>
          <a:p>
            <a:pPr lvl="1"/>
            <a:endParaRPr lang="en-US" dirty="0" smtClean="0"/>
          </a:p>
          <a:p>
            <a:pPr marL="347472" lvl="1" indent="0">
              <a:buNone/>
            </a:pPr>
            <a:endParaRPr lang="en-US" dirty="0" smtClean="0"/>
          </a:p>
          <a:p>
            <a:pPr marL="347472" lvl="1" indent="0">
              <a:buNone/>
            </a:pPr>
            <a:endParaRPr lang="en-US" dirty="0" smtClean="0"/>
          </a:p>
          <a:p>
            <a:r>
              <a:rPr lang="en-US" sz="1000" dirty="0"/>
              <a:t>https://www.commoncraft.com/video/web-search-strategies</a:t>
            </a:r>
            <a:endParaRPr lang="en-US" sz="1000" dirty="0" smtClean="0"/>
          </a:p>
          <a:p>
            <a:pPr marL="0" indent="0">
              <a:buNone/>
            </a:pPr>
            <a:endParaRPr lang="en-US" dirty="0"/>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4457240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 Reminders </a:t>
            </a:r>
            <a:endParaRPr lang="en-US" dirty="0"/>
          </a:p>
        </p:txBody>
      </p:sp>
      <p:sp>
        <p:nvSpPr>
          <p:cNvPr id="3" name="Content Placeholder 2"/>
          <p:cNvSpPr>
            <a:spLocks noGrp="1"/>
          </p:cNvSpPr>
          <p:nvPr>
            <p:ph idx="1"/>
          </p:nvPr>
        </p:nvSpPr>
        <p:spPr/>
        <p:txBody>
          <a:bodyPr/>
          <a:lstStyle/>
          <a:p>
            <a:r>
              <a:rPr lang="en-US" dirty="0" smtClean="0"/>
              <a:t>Pair / Share:  Turn to a neighbor.  You will be given 2 minutes to read #1-10 Safety Reminders and guess what the answers should be.  We will then discuss them as a class.  </a:t>
            </a:r>
            <a:endParaRPr lang="en-US" dirty="0"/>
          </a:p>
        </p:txBody>
      </p:sp>
    </p:spTree>
    <p:extLst>
      <p:ext uri="{BB962C8B-B14F-4D97-AF65-F5344CB8AC3E}">
        <p14:creationId xmlns:p14="http://schemas.microsoft.com/office/powerpoint/2010/main" val="3259792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85800" y="800100"/>
            <a:ext cx="7772400" cy="762000"/>
          </a:xfrm>
        </p:spPr>
        <p:txBody>
          <a:bodyPr/>
          <a:lstStyle/>
          <a:p>
            <a:r>
              <a:rPr lang="en-US" dirty="0"/>
              <a:t>Internet </a:t>
            </a:r>
            <a:r>
              <a:rPr lang="en-US" dirty="0" smtClean="0"/>
              <a:t>Necessities</a:t>
            </a:r>
            <a:endParaRPr lang="en-US" dirty="0"/>
          </a:p>
        </p:txBody>
      </p:sp>
      <p:sp>
        <p:nvSpPr>
          <p:cNvPr id="50179" name="Rectangle 3"/>
          <p:cNvSpPr>
            <a:spLocks noGrp="1" noChangeArrowheads="1"/>
          </p:cNvSpPr>
          <p:nvPr>
            <p:ph idx="1"/>
          </p:nvPr>
        </p:nvSpPr>
        <p:spPr>
          <a:xfrm>
            <a:off x="533400" y="1905000"/>
            <a:ext cx="8183880" cy="4187952"/>
          </a:xfrm>
        </p:spPr>
        <p:txBody>
          <a:bodyPr>
            <a:normAutofit lnSpcReduction="10000"/>
          </a:bodyPr>
          <a:lstStyle/>
          <a:p>
            <a:pPr>
              <a:lnSpc>
                <a:spcPct val="90000"/>
              </a:lnSpc>
            </a:pPr>
            <a:r>
              <a:rPr lang="en-US" dirty="0"/>
              <a:t>Internet Service Provider (ISP)</a:t>
            </a:r>
          </a:p>
          <a:p>
            <a:pPr lvl="1">
              <a:lnSpc>
                <a:spcPct val="90000"/>
              </a:lnSpc>
            </a:pPr>
            <a:r>
              <a:rPr lang="en-US" dirty="0" smtClean="0"/>
              <a:t>Comcast</a:t>
            </a:r>
            <a:endParaRPr lang="en-US" dirty="0"/>
          </a:p>
          <a:p>
            <a:pPr lvl="1">
              <a:lnSpc>
                <a:spcPct val="90000"/>
              </a:lnSpc>
            </a:pPr>
            <a:r>
              <a:rPr lang="en-US" dirty="0" err="1" smtClean="0"/>
              <a:t>CenturyLink</a:t>
            </a:r>
            <a:endParaRPr lang="en-US" dirty="0" smtClean="0"/>
          </a:p>
          <a:p>
            <a:pPr lvl="1">
              <a:lnSpc>
                <a:spcPct val="90000"/>
              </a:lnSpc>
            </a:pPr>
            <a:r>
              <a:rPr lang="en-US" dirty="0" smtClean="0"/>
              <a:t>Utopia</a:t>
            </a:r>
            <a:endParaRPr lang="en-US" dirty="0"/>
          </a:p>
          <a:p>
            <a:pPr>
              <a:lnSpc>
                <a:spcPct val="90000"/>
              </a:lnSpc>
            </a:pPr>
            <a:r>
              <a:rPr lang="en-US" dirty="0"/>
              <a:t>Web </a:t>
            </a:r>
            <a:r>
              <a:rPr lang="en-US" dirty="0" smtClean="0"/>
              <a:t>Browser</a:t>
            </a:r>
            <a:endParaRPr lang="en-US" dirty="0"/>
          </a:p>
          <a:p>
            <a:pPr lvl="1">
              <a:lnSpc>
                <a:spcPct val="90000"/>
              </a:lnSpc>
            </a:pPr>
            <a:r>
              <a:rPr lang="en-US" dirty="0"/>
              <a:t>Internet Explorer</a:t>
            </a:r>
          </a:p>
          <a:p>
            <a:pPr lvl="1">
              <a:lnSpc>
                <a:spcPct val="90000"/>
              </a:lnSpc>
            </a:pPr>
            <a:r>
              <a:rPr lang="en-US" dirty="0" smtClean="0"/>
              <a:t>Mozilla Firefox</a:t>
            </a:r>
          </a:p>
          <a:p>
            <a:pPr lvl="1">
              <a:lnSpc>
                <a:spcPct val="90000"/>
              </a:lnSpc>
            </a:pPr>
            <a:r>
              <a:rPr lang="en-US" dirty="0"/>
              <a:t>Google Chrome</a:t>
            </a:r>
          </a:p>
          <a:p>
            <a:pPr>
              <a:lnSpc>
                <a:spcPct val="90000"/>
              </a:lnSpc>
            </a:pPr>
            <a:r>
              <a:rPr lang="en-US" dirty="0" smtClean="0"/>
              <a:t>Search Engine</a:t>
            </a:r>
          </a:p>
          <a:p>
            <a:pPr lvl="1">
              <a:lnSpc>
                <a:spcPct val="90000"/>
              </a:lnSpc>
            </a:pPr>
            <a:r>
              <a:rPr lang="en-US" dirty="0" smtClean="0"/>
              <a:t>Google</a:t>
            </a:r>
          </a:p>
          <a:p>
            <a:pPr lvl="1">
              <a:lnSpc>
                <a:spcPct val="90000"/>
              </a:lnSpc>
            </a:pPr>
            <a:r>
              <a:rPr lang="en-US" dirty="0" smtClean="0"/>
              <a:t>Yahoo</a:t>
            </a:r>
            <a:endParaRPr lang="en-US" dirty="0"/>
          </a:p>
        </p:txBody>
      </p:sp>
      <p:pic>
        <p:nvPicPr>
          <p:cNvPr id="4098" name="Picture 2" descr="http://t0.gstatic.com/images?q=tbn:ANd9GcT_Ij6KTWRXhWnfOUl-m7CzV6tMoRbZLbrU1xV7ofEuoTiupVKA5Q:4.bp.blogspot.com/_8Kk5RbUWfCA/TRrBSEcfjII/AAAAAAAAA28/zbJFy-WDfg4/s320/IS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3505200"/>
            <a:ext cx="2190750" cy="20859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 calcmode="lin" valueType="num">
                                      <p:cBhvr additive="base">
                                        <p:cTn id="7" dur="500" fill="hold"/>
                                        <p:tgtEl>
                                          <p:spTgt spid="501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017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0179">
                                            <p:txEl>
                                              <p:pRg st="1" end="1"/>
                                            </p:txEl>
                                          </p:spTgt>
                                        </p:tgtEl>
                                        <p:attrNameLst>
                                          <p:attrName>style.visibility</p:attrName>
                                        </p:attrNameLst>
                                      </p:cBhvr>
                                      <p:to>
                                        <p:strVal val="visible"/>
                                      </p:to>
                                    </p:set>
                                    <p:anim calcmode="lin" valueType="num">
                                      <p:cBhvr additive="base">
                                        <p:cTn id="11" dur="500" fill="hold"/>
                                        <p:tgtEl>
                                          <p:spTgt spid="50179">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0179">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50179">
                                            <p:txEl>
                                              <p:pRg st="2" end="2"/>
                                            </p:txEl>
                                          </p:spTgt>
                                        </p:tgtEl>
                                        <p:attrNameLst>
                                          <p:attrName>style.visibility</p:attrName>
                                        </p:attrNameLst>
                                      </p:cBhvr>
                                      <p:to>
                                        <p:strVal val="visible"/>
                                      </p:to>
                                    </p:set>
                                    <p:anim calcmode="lin" valueType="num">
                                      <p:cBhvr additive="base">
                                        <p:cTn id="15" dur="500" fill="hold"/>
                                        <p:tgtEl>
                                          <p:spTgt spid="50179">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50179">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50179">
                                            <p:txEl>
                                              <p:pRg st="3" end="3"/>
                                            </p:txEl>
                                          </p:spTgt>
                                        </p:tgtEl>
                                        <p:attrNameLst>
                                          <p:attrName>style.visibility</p:attrName>
                                        </p:attrNameLst>
                                      </p:cBhvr>
                                      <p:to>
                                        <p:strVal val="visible"/>
                                      </p:to>
                                    </p:set>
                                    <p:anim calcmode="lin" valueType="num">
                                      <p:cBhvr additive="base">
                                        <p:cTn id="19" dur="500" fill="hold"/>
                                        <p:tgtEl>
                                          <p:spTgt spid="5017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017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0179">
                                            <p:txEl>
                                              <p:pRg st="4" end="4"/>
                                            </p:txEl>
                                          </p:spTgt>
                                        </p:tgtEl>
                                        <p:attrNameLst>
                                          <p:attrName>style.visibility</p:attrName>
                                        </p:attrNameLst>
                                      </p:cBhvr>
                                      <p:to>
                                        <p:strVal val="visible"/>
                                      </p:to>
                                    </p:set>
                                    <p:anim calcmode="lin" valueType="num">
                                      <p:cBhvr additive="base">
                                        <p:cTn id="25" dur="500" fill="hold"/>
                                        <p:tgtEl>
                                          <p:spTgt spid="5017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0179">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50179">
                                            <p:txEl>
                                              <p:pRg st="5" end="5"/>
                                            </p:txEl>
                                          </p:spTgt>
                                        </p:tgtEl>
                                        <p:attrNameLst>
                                          <p:attrName>style.visibility</p:attrName>
                                        </p:attrNameLst>
                                      </p:cBhvr>
                                      <p:to>
                                        <p:strVal val="visible"/>
                                      </p:to>
                                    </p:set>
                                    <p:anim calcmode="lin" valueType="num">
                                      <p:cBhvr additive="base">
                                        <p:cTn id="29" dur="500" fill="hold"/>
                                        <p:tgtEl>
                                          <p:spTgt spid="50179">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50179">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50179">
                                            <p:txEl>
                                              <p:pRg st="6" end="6"/>
                                            </p:txEl>
                                          </p:spTgt>
                                        </p:tgtEl>
                                        <p:attrNameLst>
                                          <p:attrName>style.visibility</p:attrName>
                                        </p:attrNameLst>
                                      </p:cBhvr>
                                      <p:to>
                                        <p:strVal val="visible"/>
                                      </p:to>
                                    </p:set>
                                    <p:anim calcmode="lin" valueType="num">
                                      <p:cBhvr additive="base">
                                        <p:cTn id="33" dur="500" fill="hold"/>
                                        <p:tgtEl>
                                          <p:spTgt spid="50179">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50179">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50179">
                                            <p:txEl>
                                              <p:pRg st="7" end="7"/>
                                            </p:txEl>
                                          </p:spTgt>
                                        </p:tgtEl>
                                        <p:attrNameLst>
                                          <p:attrName>style.visibility</p:attrName>
                                        </p:attrNameLst>
                                      </p:cBhvr>
                                      <p:to>
                                        <p:strVal val="visible"/>
                                      </p:to>
                                    </p:set>
                                    <p:anim calcmode="lin" valueType="num">
                                      <p:cBhvr additive="base">
                                        <p:cTn id="37" dur="500" fill="hold"/>
                                        <p:tgtEl>
                                          <p:spTgt spid="50179">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0179">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50179">
                                            <p:txEl>
                                              <p:pRg st="8" end="8"/>
                                            </p:txEl>
                                          </p:spTgt>
                                        </p:tgtEl>
                                        <p:attrNameLst>
                                          <p:attrName>style.visibility</p:attrName>
                                        </p:attrNameLst>
                                      </p:cBhvr>
                                      <p:to>
                                        <p:strVal val="visible"/>
                                      </p:to>
                                    </p:set>
                                    <p:anim calcmode="lin" valueType="num">
                                      <p:cBhvr additive="base">
                                        <p:cTn id="43" dur="500" fill="hold"/>
                                        <p:tgtEl>
                                          <p:spTgt spid="50179">
                                            <p:txEl>
                                              <p:pRg st="8" end="8"/>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0179">
                                            <p:txEl>
                                              <p:pRg st="8" end="8"/>
                                            </p:txEl>
                                          </p:spTgt>
                                        </p:tgtEl>
                                        <p:attrNameLst>
                                          <p:attrName>ppt_y</p:attrName>
                                        </p:attrNameLst>
                                      </p:cBhvr>
                                      <p:tavLst>
                                        <p:tav tm="0">
                                          <p:val>
                                            <p:strVal val="#ppt_y"/>
                                          </p:val>
                                        </p:tav>
                                        <p:tav tm="100000">
                                          <p:val>
                                            <p:strVal val="#ppt_y"/>
                                          </p:val>
                                        </p:tav>
                                      </p:tavLst>
                                    </p:anim>
                                  </p:childTnLst>
                                </p:cTn>
                              </p:par>
                              <p:par>
                                <p:cTn id="45" presetID="2" presetClass="entr" presetSubtype="8" fill="hold" grpId="0" nodeType="withEffect">
                                  <p:stCondLst>
                                    <p:cond delay="0"/>
                                  </p:stCondLst>
                                  <p:childTnLst>
                                    <p:set>
                                      <p:cBhvr>
                                        <p:cTn id="46" dur="1" fill="hold">
                                          <p:stCondLst>
                                            <p:cond delay="0"/>
                                          </p:stCondLst>
                                        </p:cTn>
                                        <p:tgtEl>
                                          <p:spTgt spid="50179">
                                            <p:txEl>
                                              <p:pRg st="9" end="9"/>
                                            </p:txEl>
                                          </p:spTgt>
                                        </p:tgtEl>
                                        <p:attrNameLst>
                                          <p:attrName>style.visibility</p:attrName>
                                        </p:attrNameLst>
                                      </p:cBhvr>
                                      <p:to>
                                        <p:strVal val="visible"/>
                                      </p:to>
                                    </p:set>
                                    <p:anim calcmode="lin" valueType="num">
                                      <p:cBhvr additive="base">
                                        <p:cTn id="47" dur="500" fill="hold"/>
                                        <p:tgtEl>
                                          <p:spTgt spid="50179">
                                            <p:txEl>
                                              <p:pRg st="9" end="9"/>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50179">
                                            <p:txEl>
                                              <p:pRg st="9" end="9"/>
                                            </p:txEl>
                                          </p:spTgt>
                                        </p:tgtEl>
                                        <p:attrNameLst>
                                          <p:attrName>ppt_y</p:attrName>
                                        </p:attrNameLst>
                                      </p:cBhvr>
                                      <p:tavLst>
                                        <p:tav tm="0">
                                          <p:val>
                                            <p:strVal val="#ppt_y"/>
                                          </p:val>
                                        </p:tav>
                                        <p:tav tm="100000">
                                          <p:val>
                                            <p:strVal val="#ppt_y"/>
                                          </p:val>
                                        </p:tav>
                                      </p:tavLst>
                                    </p:anim>
                                  </p:childTnLst>
                                </p:cTn>
                              </p:par>
                              <p:par>
                                <p:cTn id="49" presetID="2" presetClass="entr" presetSubtype="8" fill="hold" grpId="0" nodeType="withEffect">
                                  <p:stCondLst>
                                    <p:cond delay="0"/>
                                  </p:stCondLst>
                                  <p:childTnLst>
                                    <p:set>
                                      <p:cBhvr>
                                        <p:cTn id="50" dur="1" fill="hold">
                                          <p:stCondLst>
                                            <p:cond delay="0"/>
                                          </p:stCondLst>
                                        </p:cTn>
                                        <p:tgtEl>
                                          <p:spTgt spid="50179">
                                            <p:txEl>
                                              <p:pRg st="10" end="10"/>
                                            </p:txEl>
                                          </p:spTgt>
                                        </p:tgtEl>
                                        <p:attrNameLst>
                                          <p:attrName>style.visibility</p:attrName>
                                        </p:attrNameLst>
                                      </p:cBhvr>
                                      <p:to>
                                        <p:strVal val="visible"/>
                                      </p:to>
                                    </p:set>
                                    <p:anim calcmode="lin" valueType="num">
                                      <p:cBhvr additive="base">
                                        <p:cTn id="51" dur="500" fill="hold"/>
                                        <p:tgtEl>
                                          <p:spTgt spid="50179">
                                            <p:txEl>
                                              <p:pRg st="10" end="10"/>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50179">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Internet: Part 3</a:t>
            </a:r>
            <a:endParaRPr lang="en-US" dirty="0"/>
          </a:p>
        </p:txBody>
      </p:sp>
      <p:sp>
        <p:nvSpPr>
          <p:cNvPr id="3" name="Subtitle 2"/>
          <p:cNvSpPr>
            <a:spLocks noGrp="1"/>
          </p:cNvSpPr>
          <p:nvPr>
            <p:ph type="subTitle" idx="1"/>
          </p:nvPr>
        </p:nvSpPr>
        <p:spPr/>
        <p:txBody>
          <a:bodyPr/>
          <a:lstStyle/>
          <a:p>
            <a:r>
              <a:rPr lang="en-US" dirty="0" smtClean="0"/>
              <a:t>Security and Privacy on the Internet</a:t>
            </a:r>
            <a:endParaRPr lang="en-US" dirty="0"/>
          </a:p>
        </p:txBody>
      </p:sp>
    </p:spTree>
    <p:extLst>
      <p:ext uri="{BB962C8B-B14F-4D97-AF65-F5344CB8AC3E}">
        <p14:creationId xmlns:p14="http://schemas.microsoft.com/office/powerpoint/2010/main" val="2191496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 Crime</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Computer Fraud </a:t>
            </a:r>
            <a:r>
              <a:rPr lang="en-US" dirty="0" smtClean="0"/>
              <a:t>– Use of a computer or computer data for </a:t>
            </a:r>
            <a:r>
              <a:rPr lang="en-US" dirty="0" smtClean="0">
                <a:solidFill>
                  <a:schemeClr val="accent1">
                    <a:lumMod val="75000"/>
                  </a:schemeClr>
                </a:solidFill>
              </a:rPr>
              <a:t>dishonest</a:t>
            </a:r>
            <a:r>
              <a:rPr lang="en-US" dirty="0" smtClean="0"/>
              <a:t> purposes</a:t>
            </a:r>
          </a:p>
          <a:p>
            <a:r>
              <a:rPr lang="en-US" b="1" dirty="0" smtClean="0"/>
              <a:t>Hacking</a:t>
            </a:r>
            <a:r>
              <a:rPr lang="en-US" dirty="0" smtClean="0"/>
              <a:t> – </a:t>
            </a:r>
            <a:r>
              <a:rPr lang="en-US" dirty="0" smtClean="0">
                <a:solidFill>
                  <a:schemeClr val="accent1">
                    <a:lumMod val="75000"/>
                  </a:schemeClr>
                </a:solidFill>
              </a:rPr>
              <a:t>Invading someone else’s computer or its data for malicious intent or personal gain</a:t>
            </a:r>
          </a:p>
          <a:p>
            <a:r>
              <a:rPr lang="en-US" b="1" dirty="0" smtClean="0"/>
              <a:t>Spyware</a:t>
            </a:r>
            <a:r>
              <a:rPr lang="en-US" dirty="0" smtClean="0"/>
              <a:t>- Software that is installed </a:t>
            </a:r>
            <a:r>
              <a:rPr lang="en-US" dirty="0" smtClean="0">
                <a:solidFill>
                  <a:schemeClr val="accent1">
                    <a:lumMod val="75000"/>
                  </a:schemeClr>
                </a:solidFill>
              </a:rPr>
              <a:t>secretly</a:t>
            </a:r>
            <a:r>
              <a:rPr lang="en-US" dirty="0" smtClean="0"/>
              <a:t> to take partial control over the user’s interactions on the computer without the user’s </a:t>
            </a:r>
            <a:r>
              <a:rPr lang="en-US" dirty="0" smtClean="0">
                <a:solidFill>
                  <a:schemeClr val="accent1">
                    <a:lumMod val="75000"/>
                  </a:schemeClr>
                </a:solidFill>
              </a:rPr>
              <a:t>consent</a:t>
            </a:r>
          </a:p>
          <a:p>
            <a:r>
              <a:rPr lang="en-US" b="1" dirty="0" smtClean="0"/>
              <a:t>Phishing</a:t>
            </a:r>
            <a:r>
              <a:rPr lang="en-US" dirty="0" smtClean="0"/>
              <a:t>- </a:t>
            </a:r>
            <a:r>
              <a:rPr lang="en-US" dirty="0" smtClean="0">
                <a:solidFill>
                  <a:schemeClr val="accent1">
                    <a:lumMod val="75000"/>
                  </a:schemeClr>
                </a:solidFill>
              </a:rPr>
              <a:t>attempting to acquire sensitive information (passwords, account #s etc.) by masquerading as a trustworthy entity by electronic communication (e-mail, text, etc.)</a:t>
            </a:r>
          </a:p>
          <a:p>
            <a:r>
              <a:rPr lang="en-US" b="1" dirty="0" smtClean="0"/>
              <a:t>Viruses</a:t>
            </a:r>
            <a:r>
              <a:rPr lang="en-US" dirty="0" smtClean="0"/>
              <a:t> – Cause </a:t>
            </a:r>
            <a:r>
              <a:rPr lang="en-US" dirty="0" smtClean="0">
                <a:solidFill>
                  <a:schemeClr val="accent1">
                    <a:lumMod val="75000"/>
                  </a:schemeClr>
                </a:solidFill>
              </a:rPr>
              <a:t>corruption</a:t>
            </a:r>
            <a:r>
              <a:rPr lang="en-US" dirty="0" smtClean="0"/>
              <a:t> of data or hardware on a computer.</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59240" y="4419599"/>
            <a:ext cx="3086100" cy="147637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9544794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Viruses</a:t>
            </a:r>
            <a:endParaRPr lang="en-US" dirty="0"/>
          </a:p>
        </p:txBody>
      </p:sp>
      <p:sp>
        <p:nvSpPr>
          <p:cNvPr id="3" name="Content Placeholder 2"/>
          <p:cNvSpPr>
            <a:spLocks noGrp="1"/>
          </p:cNvSpPr>
          <p:nvPr>
            <p:ph idx="1"/>
          </p:nvPr>
        </p:nvSpPr>
        <p:spPr/>
        <p:txBody>
          <a:bodyPr/>
          <a:lstStyle/>
          <a:p>
            <a:r>
              <a:rPr lang="en-US" b="1" dirty="0" smtClean="0"/>
              <a:t>Worms</a:t>
            </a:r>
            <a:r>
              <a:rPr lang="en-US" dirty="0" smtClean="0"/>
              <a:t> – </a:t>
            </a:r>
            <a:r>
              <a:rPr lang="en-US" dirty="0" smtClean="0">
                <a:solidFill>
                  <a:schemeClr val="accent1">
                    <a:lumMod val="75000"/>
                  </a:schemeClr>
                </a:solidFill>
              </a:rPr>
              <a:t>designed to overwrite operating system memory space on the hard drive.  Worms spread on their own via file transport methods like e-mail.  </a:t>
            </a:r>
          </a:p>
          <a:p>
            <a:pPr marL="0" indent="0">
              <a:buNone/>
            </a:pPr>
            <a:endParaRPr lang="en-US" dirty="0">
              <a:solidFill>
                <a:schemeClr val="accent1">
                  <a:lumMod val="75000"/>
                </a:schemeClr>
              </a:solidFill>
            </a:endParaRPr>
          </a:p>
          <a:p>
            <a:r>
              <a:rPr lang="en-US" b="1" dirty="0" smtClean="0"/>
              <a:t>Time Bombs</a:t>
            </a:r>
            <a:r>
              <a:rPr lang="en-US" dirty="0" smtClean="0"/>
              <a:t> – a virus written to do something malicious at a specific </a:t>
            </a:r>
            <a:r>
              <a:rPr lang="en-US" dirty="0" smtClean="0">
                <a:solidFill>
                  <a:schemeClr val="accent1">
                    <a:lumMod val="75000"/>
                  </a:schemeClr>
                </a:solidFill>
              </a:rPr>
              <a:t>date</a:t>
            </a:r>
            <a:r>
              <a:rPr lang="en-US" dirty="0" smtClean="0"/>
              <a:t> or </a:t>
            </a:r>
            <a:r>
              <a:rPr lang="en-US" dirty="0" smtClean="0">
                <a:solidFill>
                  <a:schemeClr val="accent1">
                    <a:lumMod val="75000"/>
                  </a:schemeClr>
                </a:solidFill>
              </a:rPr>
              <a:t>time</a:t>
            </a:r>
            <a:endParaRPr lang="en-US" dirty="0" smtClean="0"/>
          </a:p>
          <a:p>
            <a:endParaRPr lang="en-US" dirty="0">
              <a:solidFill>
                <a:schemeClr val="accent1">
                  <a:lumMod val="75000"/>
                </a:schemeClr>
              </a:solidFill>
            </a:endParaRPr>
          </a:p>
        </p:txBody>
      </p:sp>
      <p:pic>
        <p:nvPicPr>
          <p:cNvPr id="4" name="Picture 3"/>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334000" y="4038600"/>
            <a:ext cx="2733675" cy="1676400"/>
          </a:xfrm>
          <a:prstGeom prst="rect">
            <a:avLst/>
          </a:prstGeom>
        </p:spPr>
      </p:pic>
    </p:spTree>
    <p:extLst>
      <p:ext uri="{BB962C8B-B14F-4D97-AF65-F5344CB8AC3E}">
        <p14:creationId xmlns:p14="http://schemas.microsoft.com/office/powerpoint/2010/main" val="2683252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Viruses</a:t>
            </a:r>
            <a:endParaRPr lang="en-US" dirty="0"/>
          </a:p>
        </p:txBody>
      </p:sp>
      <p:sp>
        <p:nvSpPr>
          <p:cNvPr id="3" name="Content Placeholder 2"/>
          <p:cNvSpPr>
            <a:spLocks noGrp="1"/>
          </p:cNvSpPr>
          <p:nvPr>
            <p:ph idx="1"/>
          </p:nvPr>
        </p:nvSpPr>
        <p:spPr/>
        <p:txBody>
          <a:bodyPr/>
          <a:lstStyle/>
          <a:p>
            <a:r>
              <a:rPr lang="en-US" b="1" dirty="0" smtClean="0"/>
              <a:t>Trojan Horse</a:t>
            </a:r>
            <a:r>
              <a:rPr lang="en-US" dirty="0" smtClean="0"/>
              <a:t>- A virus that is spread by embedding the virus in </a:t>
            </a:r>
            <a:r>
              <a:rPr lang="en-US" dirty="0" smtClean="0">
                <a:solidFill>
                  <a:schemeClr val="accent1">
                    <a:lumMod val="75000"/>
                  </a:schemeClr>
                </a:solidFill>
              </a:rPr>
              <a:t>another file</a:t>
            </a:r>
            <a:r>
              <a:rPr lang="en-US" dirty="0" smtClean="0"/>
              <a:t>.  This allows someone else to access your computer without your knowledge.</a:t>
            </a:r>
          </a:p>
          <a:p>
            <a:r>
              <a:rPr lang="en-US" b="1" dirty="0" smtClean="0"/>
              <a:t>Logic Bombs</a:t>
            </a:r>
            <a:r>
              <a:rPr lang="en-US" dirty="0" smtClean="0"/>
              <a:t>- A virus that makes the computer do something that is theoretically </a:t>
            </a:r>
            <a:r>
              <a:rPr lang="en-US" dirty="0" smtClean="0">
                <a:solidFill>
                  <a:schemeClr val="accent1">
                    <a:lumMod val="75000"/>
                  </a:schemeClr>
                </a:solidFill>
              </a:rPr>
              <a:t>impossible</a:t>
            </a:r>
            <a:r>
              <a:rPr lang="en-US" dirty="0" smtClean="0"/>
              <a:t> such as dividing by 0.</a:t>
            </a:r>
            <a:endParaRPr lang="en-US" dirty="0"/>
          </a:p>
        </p:txBody>
      </p:sp>
      <p:pic>
        <p:nvPicPr>
          <p:cNvPr id="4" name="Picture 3"/>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034136" y="3733800"/>
            <a:ext cx="1828800" cy="206281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3198983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Viruses</a:t>
            </a:r>
            <a:endParaRPr lang="en-US" dirty="0"/>
          </a:p>
        </p:txBody>
      </p:sp>
      <p:sp>
        <p:nvSpPr>
          <p:cNvPr id="3" name="Content Placeholder 2"/>
          <p:cNvSpPr>
            <a:spLocks noGrp="1"/>
          </p:cNvSpPr>
          <p:nvPr>
            <p:ph idx="1"/>
          </p:nvPr>
        </p:nvSpPr>
        <p:spPr/>
        <p:txBody>
          <a:bodyPr/>
          <a:lstStyle/>
          <a:p>
            <a:r>
              <a:rPr lang="en-US" b="1" dirty="0" smtClean="0"/>
              <a:t>Macro Virus</a:t>
            </a:r>
            <a:r>
              <a:rPr lang="en-US" dirty="0" smtClean="0"/>
              <a:t>- A virus that is embedded </a:t>
            </a:r>
            <a:r>
              <a:rPr lang="en-US" dirty="0" smtClean="0">
                <a:solidFill>
                  <a:schemeClr val="accent1">
                    <a:lumMod val="75000"/>
                  </a:schemeClr>
                </a:solidFill>
              </a:rPr>
              <a:t>inside</a:t>
            </a:r>
            <a:r>
              <a:rPr lang="en-US" dirty="0" smtClean="0"/>
              <a:t> a macro. Once the macro is enabled, the virus begins.</a:t>
            </a:r>
          </a:p>
          <a:p>
            <a:endParaRPr lang="en-US" dirty="0"/>
          </a:p>
          <a:p>
            <a:r>
              <a:rPr lang="en-US" b="1" dirty="0" smtClean="0"/>
              <a:t>File Virus- </a:t>
            </a:r>
            <a:r>
              <a:rPr lang="en-US" dirty="0" smtClean="0">
                <a:solidFill>
                  <a:schemeClr val="accent1">
                    <a:lumMod val="75000"/>
                  </a:schemeClr>
                </a:solidFill>
              </a:rPr>
              <a:t>A virus that targets a specific file.</a:t>
            </a:r>
            <a:endParaRPr lang="en-US" dirty="0">
              <a:solidFill>
                <a:schemeClr val="accent1">
                  <a:lumMod val="75000"/>
                </a:schemeClr>
              </a:solidFill>
            </a:endParaRPr>
          </a:p>
          <a:p>
            <a:pPr marL="0" indent="0">
              <a:buNone/>
            </a:pPr>
            <a:endParaRPr lang="en-US" dirty="0"/>
          </a:p>
        </p:txBody>
      </p:sp>
    </p:spTree>
    <p:extLst>
      <p:ext uri="{BB962C8B-B14F-4D97-AF65-F5344CB8AC3E}">
        <p14:creationId xmlns:p14="http://schemas.microsoft.com/office/powerpoint/2010/main" val="12018272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Viruses</a:t>
            </a:r>
            <a:endParaRPr lang="en-US" dirty="0"/>
          </a:p>
        </p:txBody>
      </p:sp>
      <p:sp>
        <p:nvSpPr>
          <p:cNvPr id="3" name="Content Placeholder 2"/>
          <p:cNvSpPr>
            <a:spLocks noGrp="1"/>
          </p:cNvSpPr>
          <p:nvPr>
            <p:ph idx="1"/>
          </p:nvPr>
        </p:nvSpPr>
        <p:spPr/>
        <p:txBody>
          <a:bodyPr/>
          <a:lstStyle/>
          <a:p>
            <a:r>
              <a:rPr lang="en-US" b="1" dirty="0" smtClean="0"/>
              <a:t>Attachments</a:t>
            </a:r>
            <a:r>
              <a:rPr lang="en-US" dirty="0" smtClean="0"/>
              <a:t>- Viruses are passed by </a:t>
            </a:r>
            <a:r>
              <a:rPr lang="en-US" dirty="0" smtClean="0">
                <a:solidFill>
                  <a:schemeClr val="accent1">
                    <a:lumMod val="75000"/>
                  </a:schemeClr>
                </a:solidFill>
              </a:rPr>
              <a:t>opening</a:t>
            </a:r>
            <a:r>
              <a:rPr lang="en-US" dirty="0" smtClean="0"/>
              <a:t> attachments on e-mail while using the Internet</a:t>
            </a:r>
          </a:p>
          <a:p>
            <a:endParaRPr lang="en-US" dirty="0"/>
          </a:p>
          <a:p>
            <a:r>
              <a:rPr lang="en-US" b="1" dirty="0" smtClean="0"/>
              <a:t>Boot Sector Virus- </a:t>
            </a:r>
            <a:r>
              <a:rPr lang="en-US" dirty="0" smtClean="0"/>
              <a:t>a virus that </a:t>
            </a:r>
            <a:r>
              <a:rPr lang="en-US" dirty="0" smtClean="0">
                <a:solidFill>
                  <a:schemeClr val="accent1">
                    <a:lumMod val="75000"/>
                  </a:schemeClr>
                </a:solidFill>
              </a:rPr>
              <a:t>targets</a:t>
            </a:r>
            <a:r>
              <a:rPr lang="en-US" dirty="0" smtClean="0"/>
              <a:t> the boot sector of your hard drive.  It makes it so you can’t </a:t>
            </a:r>
            <a:r>
              <a:rPr lang="en-US" dirty="0" smtClean="0">
                <a:solidFill>
                  <a:schemeClr val="accent1">
                    <a:lumMod val="75000"/>
                  </a:schemeClr>
                </a:solidFill>
              </a:rPr>
              <a:t>boot up </a:t>
            </a:r>
            <a:r>
              <a:rPr lang="en-US" dirty="0" smtClean="0"/>
              <a:t>your computer.  </a:t>
            </a:r>
            <a:endParaRPr lang="en-US" dirty="0"/>
          </a:p>
        </p:txBody>
      </p:sp>
    </p:spTree>
    <p:extLst>
      <p:ext uri="{BB962C8B-B14F-4D97-AF65-F5344CB8AC3E}">
        <p14:creationId xmlns:p14="http://schemas.microsoft.com/office/powerpoint/2010/main" val="30548040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Ways to Protect Against Viruses</a:t>
            </a:r>
            <a:endParaRPr lang="en-US" dirty="0"/>
          </a:p>
        </p:txBody>
      </p:sp>
      <p:sp>
        <p:nvSpPr>
          <p:cNvPr id="4" name="Text Placeholder 3"/>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272854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Anti-Virus Software</a:t>
            </a:r>
            <a:endParaRPr lang="en-US" dirty="0"/>
          </a:p>
        </p:txBody>
      </p:sp>
      <p:sp>
        <p:nvSpPr>
          <p:cNvPr id="5" name="Text Placeholder 4"/>
          <p:cNvSpPr>
            <a:spLocks noGrp="1"/>
          </p:cNvSpPr>
          <p:nvPr>
            <p:ph type="body" idx="1"/>
          </p:nvPr>
        </p:nvSpPr>
        <p:spPr/>
        <p:txBody>
          <a:bodyPr/>
          <a:lstStyle/>
          <a:p>
            <a:r>
              <a:rPr lang="en-US" dirty="0" smtClean="0"/>
              <a:t>For Purchase:</a:t>
            </a:r>
            <a:endParaRPr lang="en-US" dirty="0"/>
          </a:p>
        </p:txBody>
      </p:sp>
      <p:sp>
        <p:nvSpPr>
          <p:cNvPr id="6" name="Text Placeholder 5"/>
          <p:cNvSpPr>
            <a:spLocks noGrp="1"/>
          </p:cNvSpPr>
          <p:nvPr>
            <p:ph type="body" sz="half" idx="3"/>
          </p:nvPr>
        </p:nvSpPr>
        <p:spPr/>
        <p:txBody>
          <a:bodyPr/>
          <a:lstStyle/>
          <a:p>
            <a:r>
              <a:rPr lang="en-US" dirty="0" smtClean="0"/>
              <a:t>Free to download:</a:t>
            </a:r>
            <a:endParaRPr lang="en-US" dirty="0"/>
          </a:p>
        </p:txBody>
      </p:sp>
      <p:sp>
        <p:nvSpPr>
          <p:cNvPr id="3" name="Content Placeholder 2"/>
          <p:cNvSpPr>
            <a:spLocks noGrp="1"/>
          </p:cNvSpPr>
          <p:nvPr>
            <p:ph sz="quarter" idx="2"/>
          </p:nvPr>
        </p:nvSpPr>
        <p:spPr>
          <a:xfrm>
            <a:off x="607224" y="1447800"/>
            <a:ext cx="4117176" cy="3489960"/>
          </a:xfrm>
        </p:spPr>
        <p:txBody>
          <a:bodyPr/>
          <a:lstStyle/>
          <a:p>
            <a:r>
              <a:rPr lang="en-US" dirty="0" smtClean="0"/>
              <a:t>Norton Anti-Virus - $79.99/year</a:t>
            </a:r>
          </a:p>
          <a:p>
            <a:r>
              <a:rPr lang="en-US" dirty="0" smtClean="0"/>
              <a:t>McAfee - $24.99/year</a:t>
            </a:r>
          </a:p>
          <a:p>
            <a:r>
              <a:rPr lang="en-US" dirty="0" smtClean="0"/>
              <a:t>Kaspersky - $39.99/</a:t>
            </a:r>
            <a:r>
              <a:rPr lang="en-US" dirty="0" err="1" smtClean="0"/>
              <a:t>yr</a:t>
            </a:r>
            <a:endParaRPr lang="en-US" dirty="0" smtClean="0"/>
          </a:p>
        </p:txBody>
      </p:sp>
      <p:sp>
        <p:nvSpPr>
          <p:cNvPr id="7" name="Content Placeholder 6"/>
          <p:cNvSpPr>
            <a:spLocks noGrp="1"/>
          </p:cNvSpPr>
          <p:nvPr>
            <p:ph sz="quarter" idx="4"/>
          </p:nvPr>
        </p:nvSpPr>
        <p:spPr/>
        <p:txBody>
          <a:bodyPr/>
          <a:lstStyle/>
          <a:p>
            <a:r>
              <a:rPr lang="en-US" dirty="0" smtClean="0"/>
              <a:t>Microsoft Security </a:t>
            </a:r>
          </a:p>
          <a:p>
            <a:pPr marL="0" indent="0">
              <a:buNone/>
            </a:pPr>
            <a:r>
              <a:rPr lang="en-US" dirty="0"/>
              <a:t>E</a:t>
            </a:r>
            <a:r>
              <a:rPr lang="en-US" dirty="0" smtClean="0"/>
              <a:t>ssentials (MSE)</a:t>
            </a:r>
          </a:p>
          <a:p>
            <a:r>
              <a:rPr lang="en-US" dirty="0" smtClean="0"/>
              <a:t>Avast!</a:t>
            </a:r>
          </a:p>
          <a:p>
            <a:r>
              <a:rPr lang="en-US" dirty="0" smtClean="0"/>
              <a:t>AVG Free</a:t>
            </a:r>
            <a:endParaRPr lang="en-US" dirty="0"/>
          </a:p>
        </p:txBody>
      </p:sp>
      <p:pic>
        <p:nvPicPr>
          <p:cNvPr id="8" name="Picture 7"/>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38200" y="3389532"/>
            <a:ext cx="3371850" cy="1352550"/>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4273" y="3890962"/>
            <a:ext cx="2590800" cy="88582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705898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172200" y="838200"/>
            <a:ext cx="2219325" cy="2057400"/>
          </a:xfrm>
          <a:prstGeom prst="rect">
            <a:avLst/>
          </a:prstGeom>
        </p:spPr>
      </p:pic>
      <p:sp>
        <p:nvSpPr>
          <p:cNvPr id="2" name="Title 1"/>
          <p:cNvSpPr>
            <a:spLocks noGrp="1"/>
          </p:cNvSpPr>
          <p:nvPr>
            <p:ph type="title"/>
          </p:nvPr>
        </p:nvSpPr>
        <p:spPr/>
        <p:txBody>
          <a:bodyPr/>
          <a:lstStyle/>
          <a:p>
            <a:r>
              <a:rPr lang="en-US" dirty="0" smtClean="0"/>
              <a:t>E-mail Attachments Cautions</a:t>
            </a:r>
            <a:endParaRPr lang="en-US" dirty="0"/>
          </a:p>
        </p:txBody>
      </p:sp>
      <p:sp>
        <p:nvSpPr>
          <p:cNvPr id="3" name="Content Placeholder 2"/>
          <p:cNvSpPr>
            <a:spLocks noGrp="1"/>
          </p:cNvSpPr>
          <p:nvPr>
            <p:ph idx="1"/>
          </p:nvPr>
        </p:nvSpPr>
        <p:spPr/>
        <p:txBody>
          <a:bodyPr/>
          <a:lstStyle/>
          <a:p>
            <a:r>
              <a:rPr lang="en-US" dirty="0" smtClean="0"/>
              <a:t>Don’t </a:t>
            </a:r>
            <a:r>
              <a:rPr lang="en-US" dirty="0" smtClean="0">
                <a:solidFill>
                  <a:schemeClr val="accent1">
                    <a:lumMod val="75000"/>
                  </a:schemeClr>
                </a:solidFill>
              </a:rPr>
              <a:t>open </a:t>
            </a:r>
            <a:r>
              <a:rPr lang="en-US" dirty="0" smtClean="0"/>
              <a:t>attachments or e-mail that aren’t familiar to you.</a:t>
            </a:r>
          </a:p>
          <a:p>
            <a:endParaRPr lang="en-US" dirty="0" smtClean="0"/>
          </a:p>
          <a:p>
            <a:r>
              <a:rPr lang="en-US" dirty="0" smtClean="0"/>
              <a:t>Save the attachments to a disk then </a:t>
            </a:r>
            <a:r>
              <a:rPr lang="en-US" dirty="0" smtClean="0">
                <a:solidFill>
                  <a:schemeClr val="accent1">
                    <a:lumMod val="75000"/>
                  </a:schemeClr>
                </a:solidFill>
              </a:rPr>
              <a:t>scan</a:t>
            </a:r>
            <a:r>
              <a:rPr lang="en-US" dirty="0" smtClean="0"/>
              <a:t> the disk for viruses</a:t>
            </a:r>
            <a:endParaRPr lang="en-US" dirty="0"/>
          </a:p>
        </p:txBody>
      </p:sp>
      <p:pic>
        <p:nvPicPr>
          <p:cNvPr id="5" name="Picture 4"/>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rot="528207">
            <a:off x="1371600" y="3810000"/>
            <a:ext cx="1943100" cy="1457325"/>
          </a:xfrm>
          <a:prstGeom prst="rect">
            <a:avLst/>
          </a:prstGeom>
        </p:spPr>
      </p:pic>
    </p:spTree>
    <p:extLst>
      <p:ext uri="{BB962C8B-B14F-4D97-AF65-F5344CB8AC3E}">
        <p14:creationId xmlns:p14="http://schemas.microsoft.com/office/powerpoint/2010/main" val="33578444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Patches</a:t>
            </a:r>
            <a:endParaRPr lang="en-US" dirty="0"/>
          </a:p>
        </p:txBody>
      </p:sp>
      <p:sp>
        <p:nvSpPr>
          <p:cNvPr id="3" name="Content Placeholder 2"/>
          <p:cNvSpPr>
            <a:spLocks noGrp="1"/>
          </p:cNvSpPr>
          <p:nvPr>
            <p:ph idx="1"/>
          </p:nvPr>
        </p:nvSpPr>
        <p:spPr/>
        <p:txBody>
          <a:bodyPr/>
          <a:lstStyle/>
          <a:p>
            <a:r>
              <a:rPr lang="en-US" dirty="0" smtClean="0"/>
              <a:t>A patch is a piece of software designed to </a:t>
            </a:r>
            <a:r>
              <a:rPr lang="en-US" dirty="0" smtClean="0">
                <a:solidFill>
                  <a:schemeClr val="accent1">
                    <a:lumMod val="75000"/>
                  </a:schemeClr>
                </a:solidFill>
              </a:rPr>
              <a:t>fix</a:t>
            </a:r>
            <a:r>
              <a:rPr lang="en-US" dirty="0" smtClean="0"/>
              <a:t> problems with, or </a:t>
            </a:r>
            <a:r>
              <a:rPr lang="en-US" dirty="0" smtClean="0">
                <a:solidFill>
                  <a:schemeClr val="accent1">
                    <a:lumMod val="75000"/>
                  </a:schemeClr>
                </a:solidFill>
              </a:rPr>
              <a:t>update</a:t>
            </a:r>
            <a:r>
              <a:rPr lang="en-US" dirty="0" smtClean="0"/>
              <a:t> a computer program .  </a:t>
            </a:r>
          </a:p>
          <a:p>
            <a:r>
              <a:rPr lang="en-US" dirty="0" smtClean="0"/>
              <a:t>Patches are useful because they often address </a:t>
            </a:r>
            <a:r>
              <a:rPr lang="en-US" dirty="0" smtClean="0">
                <a:solidFill>
                  <a:schemeClr val="accent1">
                    <a:lumMod val="75000"/>
                  </a:schemeClr>
                </a:solidFill>
              </a:rPr>
              <a:t>new viruses </a:t>
            </a:r>
            <a:r>
              <a:rPr lang="en-US" dirty="0" smtClean="0"/>
              <a:t>or security issues that are known by the software company.</a:t>
            </a:r>
            <a:endParaRPr lang="en-US" dirty="0"/>
          </a:p>
        </p:txBody>
      </p:sp>
    </p:spTree>
    <p:extLst>
      <p:ext uri="{BB962C8B-B14F-4D97-AF65-F5344CB8AC3E}">
        <p14:creationId xmlns:p14="http://schemas.microsoft.com/office/powerpoint/2010/main" val="563166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85800" y="800100"/>
            <a:ext cx="7772400" cy="762000"/>
          </a:xfrm>
        </p:spPr>
        <p:txBody>
          <a:bodyPr/>
          <a:lstStyle/>
          <a:p>
            <a:r>
              <a:rPr lang="en-US" dirty="0"/>
              <a:t>URL</a:t>
            </a:r>
          </a:p>
        </p:txBody>
      </p:sp>
      <p:sp>
        <p:nvSpPr>
          <p:cNvPr id="52227" name="Rectangle 3"/>
          <p:cNvSpPr>
            <a:spLocks noGrp="1" noChangeArrowheads="1"/>
          </p:cNvSpPr>
          <p:nvPr>
            <p:ph idx="1"/>
          </p:nvPr>
        </p:nvSpPr>
        <p:spPr>
          <a:xfrm>
            <a:off x="685800" y="1752600"/>
            <a:ext cx="8183880" cy="4187952"/>
          </a:xfrm>
        </p:spPr>
        <p:txBody>
          <a:bodyPr/>
          <a:lstStyle/>
          <a:p>
            <a:r>
              <a:rPr lang="en-US" dirty="0"/>
              <a:t>Uniform Resource Locator</a:t>
            </a:r>
          </a:p>
          <a:p>
            <a:r>
              <a:rPr lang="en-US" dirty="0"/>
              <a:t>Identifies Internet locations</a:t>
            </a:r>
          </a:p>
          <a:p>
            <a:r>
              <a:rPr lang="en-US" dirty="0">
                <a:hlinkClick r:id="rId2"/>
              </a:rPr>
              <a:t>http://www.microsoft.com</a:t>
            </a:r>
            <a:endParaRPr lang="en-US" dirty="0"/>
          </a:p>
          <a:p>
            <a:pPr lvl="1"/>
            <a:r>
              <a:rPr lang="en-US" dirty="0" smtClean="0"/>
              <a:t>Protocol</a:t>
            </a:r>
            <a:endParaRPr lang="en-US" dirty="0"/>
          </a:p>
          <a:p>
            <a:pPr lvl="1"/>
            <a:r>
              <a:rPr lang="en-US" dirty="0" smtClean="0"/>
              <a:t>Host name or server</a:t>
            </a:r>
            <a:endParaRPr lang="en-US" dirty="0"/>
          </a:p>
          <a:p>
            <a:pPr lvl="1"/>
            <a:r>
              <a:rPr lang="en-US" dirty="0" smtClean="0"/>
              <a:t>Folder name</a:t>
            </a:r>
            <a:endParaRPr lang="en-US" dirty="0"/>
          </a:p>
          <a:p>
            <a:pPr lvl="1"/>
            <a:r>
              <a:rPr lang="en-US" dirty="0"/>
              <a:t>F</a:t>
            </a:r>
            <a:r>
              <a:rPr lang="en-US" dirty="0" smtClean="0"/>
              <a:t>ile name</a:t>
            </a:r>
            <a:endParaRPr lang="en-US" dirty="0"/>
          </a:p>
        </p:txBody>
      </p:sp>
      <p:pic>
        <p:nvPicPr>
          <p:cNvPr id="5" name="Picture 2" descr="http://www.netliteracy.org/wp-content/uploads/2011/02/image05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8749" y="3310890"/>
            <a:ext cx="3962400" cy="244948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t3.gstatic.com/images?q=tbn:ANd9GcRa2ysp9S-DFPQ3x6Am6qBbSYxbv_Qrca8FJp7eoeh8uvQoFbxV:www.scriptingmaster.com/images/xhtml/url-anatomy.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95446" y="829471"/>
            <a:ext cx="3438525" cy="7429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 calcmode="lin" valueType="num">
                                      <p:cBhvr additive="base">
                                        <p:cTn id="7" dur="500" fill="hold"/>
                                        <p:tgtEl>
                                          <p:spTgt spid="522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22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2227">
                                            <p:txEl>
                                              <p:pRg st="1" end="1"/>
                                            </p:txEl>
                                          </p:spTgt>
                                        </p:tgtEl>
                                        <p:attrNameLst>
                                          <p:attrName>style.visibility</p:attrName>
                                        </p:attrNameLst>
                                      </p:cBhvr>
                                      <p:to>
                                        <p:strVal val="visible"/>
                                      </p:to>
                                    </p:set>
                                    <p:anim calcmode="lin" valueType="num">
                                      <p:cBhvr additive="base">
                                        <p:cTn id="13" dur="500" fill="hold"/>
                                        <p:tgtEl>
                                          <p:spTgt spid="522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22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2227">
                                            <p:txEl>
                                              <p:pRg st="2" end="2"/>
                                            </p:txEl>
                                          </p:spTgt>
                                        </p:tgtEl>
                                        <p:attrNameLst>
                                          <p:attrName>style.visibility</p:attrName>
                                        </p:attrNameLst>
                                      </p:cBhvr>
                                      <p:to>
                                        <p:strVal val="visible"/>
                                      </p:to>
                                    </p:set>
                                    <p:anim calcmode="lin" valueType="num">
                                      <p:cBhvr additive="base">
                                        <p:cTn id="19" dur="500" fill="hold"/>
                                        <p:tgtEl>
                                          <p:spTgt spid="5222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2227">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52227">
                                            <p:txEl>
                                              <p:pRg st="3" end="3"/>
                                            </p:txEl>
                                          </p:spTgt>
                                        </p:tgtEl>
                                        <p:attrNameLst>
                                          <p:attrName>style.visibility</p:attrName>
                                        </p:attrNameLst>
                                      </p:cBhvr>
                                      <p:to>
                                        <p:strVal val="visible"/>
                                      </p:to>
                                    </p:set>
                                    <p:anim calcmode="lin" valueType="num">
                                      <p:cBhvr additive="base">
                                        <p:cTn id="23" dur="500" fill="hold"/>
                                        <p:tgtEl>
                                          <p:spTgt spid="52227">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52227">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52227">
                                            <p:txEl>
                                              <p:pRg st="4" end="4"/>
                                            </p:txEl>
                                          </p:spTgt>
                                        </p:tgtEl>
                                        <p:attrNameLst>
                                          <p:attrName>style.visibility</p:attrName>
                                        </p:attrNameLst>
                                      </p:cBhvr>
                                      <p:to>
                                        <p:strVal val="visible"/>
                                      </p:to>
                                    </p:set>
                                    <p:anim calcmode="lin" valueType="num">
                                      <p:cBhvr additive="base">
                                        <p:cTn id="27" dur="500" fill="hold"/>
                                        <p:tgtEl>
                                          <p:spTgt spid="52227">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52227">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52227">
                                            <p:txEl>
                                              <p:pRg st="5" end="5"/>
                                            </p:txEl>
                                          </p:spTgt>
                                        </p:tgtEl>
                                        <p:attrNameLst>
                                          <p:attrName>style.visibility</p:attrName>
                                        </p:attrNameLst>
                                      </p:cBhvr>
                                      <p:to>
                                        <p:strVal val="visible"/>
                                      </p:to>
                                    </p:set>
                                    <p:anim calcmode="lin" valueType="num">
                                      <p:cBhvr additive="base">
                                        <p:cTn id="31" dur="500" fill="hold"/>
                                        <p:tgtEl>
                                          <p:spTgt spid="52227">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2227">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52227">
                                            <p:txEl>
                                              <p:pRg st="6" end="6"/>
                                            </p:txEl>
                                          </p:spTgt>
                                        </p:tgtEl>
                                        <p:attrNameLst>
                                          <p:attrName>style.visibility</p:attrName>
                                        </p:attrNameLst>
                                      </p:cBhvr>
                                      <p:to>
                                        <p:strVal val="visible"/>
                                      </p:to>
                                    </p:set>
                                    <p:anim calcmode="lin" valueType="num">
                                      <p:cBhvr additive="base">
                                        <p:cTn id="35" dur="500" fill="hold"/>
                                        <p:tgtEl>
                                          <p:spTgt spid="52227">
                                            <p:txEl>
                                              <p:pRg st="6" end="6"/>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5222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 External Devices</a:t>
            </a:r>
            <a:endParaRPr lang="en-US" dirty="0"/>
          </a:p>
        </p:txBody>
      </p:sp>
      <p:sp>
        <p:nvSpPr>
          <p:cNvPr id="3" name="Content Placeholder 2"/>
          <p:cNvSpPr>
            <a:spLocks noGrp="1"/>
          </p:cNvSpPr>
          <p:nvPr>
            <p:ph idx="1"/>
          </p:nvPr>
        </p:nvSpPr>
        <p:spPr/>
        <p:txBody>
          <a:bodyPr/>
          <a:lstStyle/>
          <a:p>
            <a:r>
              <a:rPr lang="en-US" dirty="0" smtClean="0">
                <a:solidFill>
                  <a:schemeClr val="accent1">
                    <a:lumMod val="75000"/>
                  </a:schemeClr>
                </a:solidFill>
              </a:rPr>
              <a:t>Scan</a:t>
            </a:r>
            <a:r>
              <a:rPr lang="en-US" dirty="0" smtClean="0"/>
              <a:t> all disks (storage devices) before allowing them to be read by your computer.</a:t>
            </a:r>
          </a:p>
          <a:p>
            <a:endParaRPr lang="en-US" dirty="0"/>
          </a:p>
        </p:txBody>
      </p:sp>
      <p:pic>
        <p:nvPicPr>
          <p:cNvPr id="4" name="Picture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rot="674935">
            <a:off x="4953000" y="3200400"/>
            <a:ext cx="3105150" cy="1476375"/>
          </a:xfrm>
          <a:prstGeom prst="rect">
            <a:avLst/>
          </a:prstGeom>
        </p:spPr>
      </p:pic>
    </p:spTree>
    <p:extLst>
      <p:ext uri="{BB962C8B-B14F-4D97-AF65-F5344CB8AC3E}">
        <p14:creationId xmlns:p14="http://schemas.microsoft.com/office/powerpoint/2010/main" val="5786870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Firewall</a:t>
            </a:r>
            <a:endParaRPr lang="en-US" dirty="0"/>
          </a:p>
        </p:txBody>
      </p:sp>
      <p:sp>
        <p:nvSpPr>
          <p:cNvPr id="3" name="Content Placeholder 2"/>
          <p:cNvSpPr>
            <a:spLocks noGrp="1"/>
          </p:cNvSpPr>
          <p:nvPr>
            <p:ph idx="1"/>
          </p:nvPr>
        </p:nvSpPr>
        <p:spPr/>
        <p:txBody>
          <a:bodyPr/>
          <a:lstStyle/>
          <a:p>
            <a:r>
              <a:rPr lang="en-US" dirty="0" smtClean="0">
                <a:solidFill>
                  <a:schemeClr val="accent1">
                    <a:lumMod val="75000"/>
                  </a:schemeClr>
                </a:solidFill>
              </a:rPr>
              <a:t>A firewall is software that inspects network traffic passing through it.  It denies or permits passage based on a set of rules.  </a:t>
            </a:r>
          </a:p>
          <a:p>
            <a:r>
              <a:rPr lang="en-US" dirty="0" smtClean="0"/>
              <a:t>A firewall can prevent network </a:t>
            </a:r>
            <a:r>
              <a:rPr lang="en-US" dirty="0" smtClean="0">
                <a:solidFill>
                  <a:schemeClr val="accent1">
                    <a:lumMod val="75000"/>
                  </a:schemeClr>
                </a:solidFill>
              </a:rPr>
              <a:t>intrusion</a:t>
            </a:r>
            <a:r>
              <a:rPr lang="en-US" dirty="0" smtClean="0"/>
              <a:t> into a private network.</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6800" y="3276600"/>
            <a:ext cx="3124200" cy="212491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0129221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 Issues</a:t>
            </a:r>
            <a:endParaRPr lang="en-US" dirty="0"/>
          </a:p>
        </p:txBody>
      </p:sp>
      <p:sp>
        <p:nvSpPr>
          <p:cNvPr id="3" name="Text Placeholder 2"/>
          <p:cNvSpPr>
            <a:spLocks noGrp="1"/>
          </p:cNvSpPr>
          <p:nvPr>
            <p:ph type="body" idx="1"/>
          </p:nvPr>
        </p:nvSpPr>
        <p:spPr/>
        <p:txBody>
          <a:bodyPr/>
          <a:lstStyle/>
          <a:p>
            <a:r>
              <a:rPr lang="en-US" dirty="0" smtClean="0"/>
              <a:t>Ways to protect your data</a:t>
            </a:r>
            <a:endParaRPr lang="en-US" dirty="0"/>
          </a:p>
        </p:txBody>
      </p:sp>
    </p:spTree>
    <p:extLst>
      <p:ext uri="{BB962C8B-B14F-4D97-AF65-F5344CB8AC3E}">
        <p14:creationId xmlns:p14="http://schemas.microsoft.com/office/powerpoint/2010/main" val="7906781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best way to protect your data?</a:t>
            </a:r>
            <a:endParaRPr lang="en-US" dirty="0"/>
          </a:p>
        </p:txBody>
      </p:sp>
      <p:sp>
        <p:nvSpPr>
          <p:cNvPr id="3" name="Content Placeholder 2"/>
          <p:cNvSpPr>
            <a:spLocks noGrp="1"/>
          </p:cNvSpPr>
          <p:nvPr>
            <p:ph idx="1"/>
          </p:nvPr>
        </p:nvSpPr>
        <p:spPr/>
        <p:txBody>
          <a:bodyPr/>
          <a:lstStyle/>
          <a:p>
            <a:r>
              <a:rPr lang="en-US" dirty="0" smtClean="0"/>
              <a:t>Control access to the </a:t>
            </a:r>
            <a:r>
              <a:rPr lang="en-US" dirty="0" smtClean="0">
                <a:solidFill>
                  <a:schemeClr val="accent1">
                    <a:lumMod val="75000"/>
                  </a:schemeClr>
                </a:solidFill>
              </a:rPr>
              <a:t>data</a:t>
            </a:r>
            <a:r>
              <a:rPr lang="en-US" dirty="0" smtClean="0"/>
              <a:t>.  Use a password!</a:t>
            </a:r>
          </a:p>
          <a:p>
            <a:endParaRPr lang="en-US" dirty="0"/>
          </a:p>
          <a:p>
            <a:r>
              <a:rPr lang="en-US" dirty="0" smtClean="0"/>
              <a:t>For tips on creating a strong password, visit </a:t>
            </a:r>
            <a:r>
              <a:rPr lang="en-US" dirty="0" smtClean="0">
                <a:hlinkClick r:id="rId2"/>
              </a:rPr>
              <a:t>http</a:t>
            </a:r>
            <a:r>
              <a:rPr lang="en-US" dirty="0">
                <a:hlinkClick r:id="rId2"/>
              </a:rPr>
              <a:t>://windows.microsoft.com/en-us/windows-vista/tips-for-creating-a-strong-password</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0" y="3505200"/>
            <a:ext cx="2800350" cy="129540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2811464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1447800"/>
            <a:ext cx="4191000" cy="4012660"/>
          </a:xfrm>
          <a:prstGeom prst="rect">
            <a:avLst/>
          </a:prstGeom>
        </p:spPr>
      </p:pic>
    </p:spTree>
    <p:extLst>
      <p:ext uri="{BB962C8B-B14F-4D97-AF65-F5344CB8AC3E}">
        <p14:creationId xmlns:p14="http://schemas.microsoft.com/office/powerpoint/2010/main" val="38939007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E-mail Private?</a:t>
            </a:r>
            <a:endParaRPr lang="en-US" dirty="0"/>
          </a:p>
        </p:txBody>
      </p:sp>
      <p:sp>
        <p:nvSpPr>
          <p:cNvPr id="3" name="Content Placeholder 2"/>
          <p:cNvSpPr>
            <a:spLocks noGrp="1"/>
          </p:cNvSpPr>
          <p:nvPr>
            <p:ph idx="1"/>
          </p:nvPr>
        </p:nvSpPr>
        <p:spPr/>
        <p:txBody>
          <a:bodyPr>
            <a:normAutofit lnSpcReduction="10000"/>
          </a:bodyPr>
          <a:lstStyle/>
          <a:p>
            <a:r>
              <a:rPr lang="en-US" dirty="0" smtClean="0"/>
              <a:t>Email on the Internet is </a:t>
            </a:r>
            <a:r>
              <a:rPr lang="en-US" dirty="0" smtClean="0">
                <a:solidFill>
                  <a:schemeClr val="accent1">
                    <a:lumMod val="75000"/>
                  </a:schemeClr>
                </a:solidFill>
              </a:rPr>
              <a:t>NOT</a:t>
            </a:r>
            <a:r>
              <a:rPr lang="en-US" dirty="0" smtClean="0"/>
              <a:t> considered to be private.</a:t>
            </a:r>
          </a:p>
          <a:p>
            <a:pPr lvl="1"/>
            <a:r>
              <a:rPr lang="en-US" dirty="0" smtClean="0">
                <a:solidFill>
                  <a:schemeClr val="accent1">
                    <a:lumMod val="75000"/>
                  </a:schemeClr>
                </a:solidFill>
              </a:rPr>
              <a:t>It would be hard to regulate</a:t>
            </a:r>
          </a:p>
          <a:p>
            <a:pPr lvl="1"/>
            <a:r>
              <a:rPr lang="en-US" dirty="0" smtClean="0"/>
              <a:t>Employers pay for the software and your time while working.</a:t>
            </a:r>
          </a:p>
          <a:p>
            <a:pPr lvl="1"/>
            <a:r>
              <a:rPr lang="en-US" dirty="0" smtClean="0">
                <a:solidFill>
                  <a:schemeClr val="accent1">
                    <a:lumMod val="75000"/>
                  </a:schemeClr>
                </a:solidFill>
              </a:rPr>
              <a:t>Courts</a:t>
            </a:r>
            <a:r>
              <a:rPr lang="en-US" dirty="0" smtClean="0"/>
              <a:t> have ruled that it is not private.</a:t>
            </a:r>
          </a:p>
          <a:p>
            <a:r>
              <a:rPr lang="en-US" dirty="0" smtClean="0">
                <a:solidFill>
                  <a:schemeClr val="accent1">
                    <a:lumMod val="75000"/>
                  </a:schemeClr>
                </a:solidFill>
              </a:rPr>
              <a:t>Yes,</a:t>
            </a:r>
            <a:r>
              <a:rPr lang="en-US" dirty="0" smtClean="0"/>
              <a:t> employers can access your email at work</a:t>
            </a:r>
          </a:p>
          <a:p>
            <a:r>
              <a:rPr lang="en-US" dirty="0" smtClean="0"/>
              <a:t>You can be </a:t>
            </a:r>
            <a:r>
              <a:rPr lang="en-US" dirty="0" smtClean="0">
                <a:solidFill>
                  <a:schemeClr val="accent1">
                    <a:lumMod val="75000"/>
                  </a:schemeClr>
                </a:solidFill>
              </a:rPr>
              <a:t>fired</a:t>
            </a:r>
            <a:r>
              <a:rPr lang="en-US" dirty="0" smtClean="0"/>
              <a:t> for bad e-mail conduct while at work.</a:t>
            </a:r>
            <a:endParaRPr lang="en-US" dirty="0"/>
          </a:p>
        </p:txBody>
      </p:sp>
    </p:spTree>
    <p:extLst>
      <p:ext uri="{BB962C8B-B14F-4D97-AF65-F5344CB8AC3E}">
        <p14:creationId xmlns:p14="http://schemas.microsoft.com/office/powerpoint/2010/main" val="16586710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can spyware do?</a:t>
            </a:r>
            <a:endParaRPr lang="en-US" dirty="0"/>
          </a:p>
        </p:txBody>
      </p:sp>
      <p:sp>
        <p:nvSpPr>
          <p:cNvPr id="3" name="Content Placeholder 2"/>
          <p:cNvSpPr>
            <a:spLocks noGrp="1"/>
          </p:cNvSpPr>
          <p:nvPr>
            <p:ph idx="1"/>
          </p:nvPr>
        </p:nvSpPr>
        <p:spPr/>
        <p:txBody>
          <a:bodyPr/>
          <a:lstStyle/>
          <a:p>
            <a:r>
              <a:rPr lang="en-US" dirty="0" smtClean="0"/>
              <a:t>Spyware can do the following:</a:t>
            </a:r>
          </a:p>
          <a:p>
            <a:pPr lvl="1"/>
            <a:r>
              <a:rPr lang="en-US" dirty="0" smtClean="0">
                <a:solidFill>
                  <a:schemeClr val="accent1">
                    <a:lumMod val="75000"/>
                  </a:schemeClr>
                </a:solidFill>
              </a:rPr>
              <a:t>Track personal information</a:t>
            </a:r>
          </a:p>
          <a:p>
            <a:pPr lvl="1"/>
            <a:r>
              <a:rPr lang="en-US" dirty="0" smtClean="0">
                <a:solidFill>
                  <a:schemeClr val="accent1">
                    <a:lumMod val="75000"/>
                  </a:schemeClr>
                </a:solidFill>
              </a:rPr>
              <a:t>Change computer settings</a:t>
            </a:r>
          </a:p>
          <a:p>
            <a:pPr lvl="1"/>
            <a:r>
              <a:rPr lang="en-US" dirty="0" smtClean="0">
                <a:solidFill>
                  <a:schemeClr val="accent1">
                    <a:lumMod val="75000"/>
                  </a:schemeClr>
                </a:solidFill>
              </a:rPr>
              <a:t>Redirect you to websites that have viruses</a:t>
            </a:r>
            <a:endParaRPr lang="en-US" dirty="0">
              <a:solidFill>
                <a:schemeClr val="accent1">
                  <a:lumMod val="75000"/>
                </a:schemeClr>
              </a:solidFill>
            </a:endParaRPr>
          </a:p>
        </p:txBody>
      </p:sp>
    </p:spTree>
    <p:extLst>
      <p:ext uri="{BB962C8B-B14F-4D97-AF65-F5344CB8AC3E}">
        <p14:creationId xmlns:p14="http://schemas.microsoft.com/office/powerpoint/2010/main" val="38115411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filter?</a:t>
            </a:r>
            <a:endParaRPr lang="en-US" dirty="0"/>
          </a:p>
        </p:txBody>
      </p:sp>
      <p:sp>
        <p:nvSpPr>
          <p:cNvPr id="3" name="Content Placeholder 2"/>
          <p:cNvSpPr>
            <a:spLocks noGrp="1"/>
          </p:cNvSpPr>
          <p:nvPr>
            <p:ph idx="1"/>
          </p:nvPr>
        </p:nvSpPr>
        <p:spPr/>
        <p:txBody>
          <a:bodyPr/>
          <a:lstStyle/>
          <a:p>
            <a:r>
              <a:rPr lang="en-US" dirty="0" smtClean="0"/>
              <a:t>Software designed to control what content is permitted to the reader</a:t>
            </a:r>
          </a:p>
          <a:p>
            <a:r>
              <a:rPr lang="en-US" dirty="0" smtClean="0"/>
              <a:t>It is used to </a:t>
            </a:r>
            <a:r>
              <a:rPr lang="en-US" dirty="0" smtClean="0">
                <a:solidFill>
                  <a:schemeClr val="accent1">
                    <a:lumMod val="75000"/>
                  </a:schemeClr>
                </a:solidFill>
              </a:rPr>
              <a:t>restrict</a:t>
            </a:r>
            <a:r>
              <a:rPr lang="en-US" dirty="0" smtClean="0"/>
              <a:t> material delivered over the web.</a:t>
            </a:r>
            <a:endParaRPr lang="en-US" dirty="0"/>
          </a:p>
        </p:txBody>
      </p:sp>
      <p:pic>
        <p:nvPicPr>
          <p:cNvPr id="4" name="Picture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rot="2958049">
            <a:off x="4220991" y="2653513"/>
            <a:ext cx="3283350" cy="2188900"/>
          </a:xfrm>
          <a:prstGeom prst="rect">
            <a:avLst/>
          </a:prstGeom>
        </p:spPr>
      </p:pic>
    </p:spTree>
    <p:extLst>
      <p:ext uri="{BB962C8B-B14F-4D97-AF65-F5344CB8AC3E}">
        <p14:creationId xmlns:p14="http://schemas.microsoft.com/office/powerpoint/2010/main" val="28613865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a Web Site</a:t>
            </a:r>
            <a:endParaRPr lang="en-US" dirty="0"/>
          </a:p>
        </p:txBody>
      </p:sp>
      <p:sp>
        <p:nvSpPr>
          <p:cNvPr id="3" name="Content Placeholder 2"/>
          <p:cNvSpPr>
            <a:spLocks noGrp="1"/>
          </p:cNvSpPr>
          <p:nvPr>
            <p:ph sz="half" idx="1"/>
          </p:nvPr>
        </p:nvSpPr>
        <p:spPr/>
        <p:txBody>
          <a:bodyPr>
            <a:normAutofit lnSpcReduction="10000"/>
          </a:bodyPr>
          <a:lstStyle/>
          <a:p>
            <a:r>
              <a:rPr lang="en-US" dirty="0" smtClean="0">
                <a:solidFill>
                  <a:schemeClr val="accent1">
                    <a:lumMod val="75000"/>
                  </a:schemeClr>
                </a:solidFill>
              </a:rPr>
              <a:t>Not</a:t>
            </a:r>
            <a:r>
              <a:rPr lang="en-US" dirty="0" smtClean="0"/>
              <a:t> all information found on the Internet is accurate or reliable.  </a:t>
            </a:r>
          </a:p>
          <a:p>
            <a:r>
              <a:rPr lang="en-US" dirty="0" smtClean="0"/>
              <a:t>Consider the following:</a:t>
            </a:r>
          </a:p>
          <a:p>
            <a:pPr lvl="1"/>
            <a:r>
              <a:rPr lang="en-US" dirty="0" smtClean="0"/>
              <a:t>Authority</a:t>
            </a:r>
          </a:p>
          <a:p>
            <a:pPr lvl="1"/>
            <a:r>
              <a:rPr lang="en-US" dirty="0" smtClean="0"/>
              <a:t>Content</a:t>
            </a:r>
          </a:p>
          <a:p>
            <a:pPr lvl="1"/>
            <a:r>
              <a:rPr lang="en-US" dirty="0" smtClean="0"/>
              <a:t>Frequency</a:t>
            </a:r>
          </a:p>
          <a:p>
            <a:pPr lvl="1"/>
            <a:r>
              <a:rPr lang="en-US" dirty="0" smtClean="0"/>
              <a:t>Purpose</a:t>
            </a:r>
          </a:p>
          <a:p>
            <a:pPr lvl="1"/>
            <a:r>
              <a:rPr lang="en-US" dirty="0" smtClean="0"/>
              <a:t>Design/Format</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876800" y="1447800"/>
            <a:ext cx="2603500" cy="285898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7440153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Media and Privacy Issues</a:t>
            </a:r>
            <a:endParaRPr lang="en-US" dirty="0"/>
          </a:p>
        </p:txBody>
      </p:sp>
      <p:sp>
        <p:nvSpPr>
          <p:cNvPr id="3" name="Content Placeholder 2"/>
          <p:cNvSpPr>
            <a:spLocks noGrp="1"/>
          </p:cNvSpPr>
          <p:nvPr>
            <p:ph idx="1"/>
          </p:nvPr>
        </p:nvSpPr>
        <p:spPr/>
        <p:txBody>
          <a:bodyPr/>
          <a:lstStyle/>
          <a:p>
            <a:r>
              <a:rPr lang="en-US" dirty="0" smtClean="0"/>
              <a:t>Pair Share</a:t>
            </a:r>
          </a:p>
          <a:p>
            <a:pPr lvl="1"/>
            <a:r>
              <a:rPr lang="en-US" dirty="0" smtClean="0"/>
              <a:t>Instructions:  With a partner, discuss section 6 of your notes.  Fill in the blanks with the answers you think are correct.  In about 2 minutes, we will discuss them as a class.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9400" y="3048000"/>
            <a:ext cx="3217889" cy="2133600"/>
          </a:xfrm>
          <a:prstGeom prst="rect">
            <a:avLst/>
          </a:prstGeom>
        </p:spPr>
      </p:pic>
    </p:spTree>
    <p:extLst>
      <p:ext uri="{BB962C8B-B14F-4D97-AF65-F5344CB8AC3E}">
        <p14:creationId xmlns:p14="http://schemas.microsoft.com/office/powerpoint/2010/main" val="2108200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5800" y="800100"/>
            <a:ext cx="7772400" cy="762000"/>
          </a:xfrm>
        </p:spPr>
        <p:txBody>
          <a:bodyPr/>
          <a:lstStyle/>
          <a:p>
            <a:r>
              <a:rPr lang="en-US" dirty="0"/>
              <a:t>Domains</a:t>
            </a:r>
          </a:p>
        </p:txBody>
      </p:sp>
      <p:sp>
        <p:nvSpPr>
          <p:cNvPr id="54275" name="Rectangle 3"/>
          <p:cNvSpPr>
            <a:spLocks noGrp="1" noChangeArrowheads="1"/>
          </p:cNvSpPr>
          <p:nvPr>
            <p:ph idx="1"/>
          </p:nvPr>
        </p:nvSpPr>
        <p:spPr>
          <a:xfrm>
            <a:off x="1143000" y="1905000"/>
            <a:ext cx="7574280" cy="4187952"/>
          </a:xfrm>
        </p:spPr>
        <p:txBody>
          <a:bodyPr/>
          <a:lstStyle/>
          <a:p>
            <a:r>
              <a:rPr lang="en-US" dirty="0"/>
              <a:t>.</a:t>
            </a:r>
            <a:r>
              <a:rPr lang="en-US" dirty="0" smtClean="0"/>
              <a:t>com (commercial)</a:t>
            </a:r>
            <a:endParaRPr lang="en-US" dirty="0"/>
          </a:p>
          <a:p>
            <a:r>
              <a:rPr lang="en-US" dirty="0"/>
              <a:t>.</a:t>
            </a:r>
            <a:r>
              <a:rPr lang="en-US" dirty="0" err="1" smtClean="0"/>
              <a:t>edu</a:t>
            </a:r>
            <a:r>
              <a:rPr lang="en-US" dirty="0" smtClean="0"/>
              <a:t> (colleges)</a:t>
            </a:r>
            <a:endParaRPr lang="en-US" dirty="0"/>
          </a:p>
          <a:p>
            <a:r>
              <a:rPr lang="en-US" dirty="0"/>
              <a:t>.</a:t>
            </a:r>
            <a:r>
              <a:rPr lang="en-US" dirty="0" err="1" smtClean="0"/>
              <a:t>gov</a:t>
            </a:r>
            <a:r>
              <a:rPr lang="en-US" dirty="0" smtClean="0"/>
              <a:t> (government)</a:t>
            </a:r>
            <a:endParaRPr lang="en-US" dirty="0"/>
          </a:p>
          <a:p>
            <a:r>
              <a:rPr lang="en-US" dirty="0" err="1"/>
              <a:t>.</a:t>
            </a:r>
            <a:r>
              <a:rPr lang="en-US" dirty="0" err="1" smtClean="0"/>
              <a:t>net</a:t>
            </a:r>
            <a:r>
              <a:rPr lang="en-US" dirty="0" smtClean="0"/>
              <a:t> (networking)</a:t>
            </a:r>
            <a:endParaRPr lang="en-US" dirty="0"/>
          </a:p>
          <a:p>
            <a:r>
              <a:rPr lang="en-US" dirty="0"/>
              <a:t>.</a:t>
            </a:r>
            <a:r>
              <a:rPr lang="en-US" dirty="0" smtClean="0"/>
              <a:t>org (non profit)</a:t>
            </a:r>
          </a:p>
          <a:p>
            <a:r>
              <a:rPr lang="en-US" dirty="0" smtClean="0"/>
              <a:t>.mil (military)</a:t>
            </a:r>
            <a:endParaRPr lang="en-US" dirty="0"/>
          </a:p>
        </p:txBody>
      </p:sp>
      <p:pic>
        <p:nvPicPr>
          <p:cNvPr id="6146" name="Picture 2" descr="http://t2.gstatic.com/images?q=tbn:ANd9GcSX2oa50qH2t0bffu1iaFipOK4Pd1Oai3aNecNXT3n4bHO8ITckow:www.domainpricereport.com/wp-content/uploads/2012/12/domain-nam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2722976"/>
            <a:ext cx="2695575" cy="305328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 calcmode="lin" valueType="num">
                                      <p:cBhvr additive="base">
                                        <p:cTn id="7" dur="500" fill="hold"/>
                                        <p:tgtEl>
                                          <p:spTgt spid="542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42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4275">
                                            <p:txEl>
                                              <p:pRg st="1" end="1"/>
                                            </p:txEl>
                                          </p:spTgt>
                                        </p:tgtEl>
                                        <p:attrNameLst>
                                          <p:attrName>style.visibility</p:attrName>
                                        </p:attrNameLst>
                                      </p:cBhvr>
                                      <p:to>
                                        <p:strVal val="visible"/>
                                      </p:to>
                                    </p:set>
                                    <p:anim calcmode="lin" valueType="num">
                                      <p:cBhvr additive="base">
                                        <p:cTn id="13" dur="500" fill="hold"/>
                                        <p:tgtEl>
                                          <p:spTgt spid="5427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42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4275">
                                            <p:txEl>
                                              <p:pRg st="2" end="2"/>
                                            </p:txEl>
                                          </p:spTgt>
                                        </p:tgtEl>
                                        <p:attrNameLst>
                                          <p:attrName>style.visibility</p:attrName>
                                        </p:attrNameLst>
                                      </p:cBhvr>
                                      <p:to>
                                        <p:strVal val="visible"/>
                                      </p:to>
                                    </p:set>
                                    <p:anim calcmode="lin" valueType="num">
                                      <p:cBhvr additive="base">
                                        <p:cTn id="19" dur="500" fill="hold"/>
                                        <p:tgtEl>
                                          <p:spTgt spid="5427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427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4275">
                                            <p:txEl>
                                              <p:pRg st="3" end="3"/>
                                            </p:txEl>
                                          </p:spTgt>
                                        </p:tgtEl>
                                        <p:attrNameLst>
                                          <p:attrName>style.visibility</p:attrName>
                                        </p:attrNameLst>
                                      </p:cBhvr>
                                      <p:to>
                                        <p:strVal val="visible"/>
                                      </p:to>
                                    </p:set>
                                    <p:anim calcmode="lin" valueType="num">
                                      <p:cBhvr additive="base">
                                        <p:cTn id="25" dur="500" fill="hold"/>
                                        <p:tgtEl>
                                          <p:spTgt spid="5427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427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4275">
                                            <p:txEl>
                                              <p:pRg st="4" end="4"/>
                                            </p:txEl>
                                          </p:spTgt>
                                        </p:tgtEl>
                                        <p:attrNameLst>
                                          <p:attrName>style.visibility</p:attrName>
                                        </p:attrNameLst>
                                      </p:cBhvr>
                                      <p:to>
                                        <p:strVal val="visible"/>
                                      </p:to>
                                    </p:set>
                                    <p:anim calcmode="lin" valueType="num">
                                      <p:cBhvr additive="base">
                                        <p:cTn id="31" dur="500" fill="hold"/>
                                        <p:tgtEl>
                                          <p:spTgt spid="5427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427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4275">
                                            <p:txEl>
                                              <p:pRg st="5" end="5"/>
                                            </p:txEl>
                                          </p:spTgt>
                                        </p:tgtEl>
                                        <p:attrNameLst>
                                          <p:attrName>style.visibility</p:attrName>
                                        </p:attrNameLst>
                                      </p:cBhvr>
                                      <p:to>
                                        <p:strVal val="visible"/>
                                      </p:to>
                                    </p:set>
                                    <p:anim calcmode="lin" valueType="num">
                                      <p:cBhvr additive="base">
                                        <p:cTn id="37" dur="500" fill="hold"/>
                                        <p:tgtEl>
                                          <p:spTgt spid="5427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427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685800" y="800100"/>
            <a:ext cx="7772400" cy="762000"/>
          </a:xfrm>
        </p:spPr>
        <p:txBody>
          <a:bodyPr/>
          <a:lstStyle/>
          <a:p>
            <a:r>
              <a:rPr lang="en-US"/>
              <a:t>Cookies</a:t>
            </a:r>
          </a:p>
        </p:txBody>
      </p:sp>
      <p:sp>
        <p:nvSpPr>
          <p:cNvPr id="60419" name="Rectangle 3"/>
          <p:cNvSpPr>
            <a:spLocks noGrp="1" noChangeArrowheads="1"/>
          </p:cNvSpPr>
          <p:nvPr>
            <p:ph idx="1"/>
          </p:nvPr>
        </p:nvSpPr>
        <p:spPr>
          <a:xfrm>
            <a:off x="457200" y="1828800"/>
            <a:ext cx="8183880" cy="4187952"/>
          </a:xfrm>
        </p:spPr>
        <p:txBody>
          <a:bodyPr>
            <a:normAutofit fontScale="77500" lnSpcReduction="20000"/>
          </a:bodyPr>
          <a:lstStyle/>
          <a:p>
            <a:pPr lvl="0"/>
            <a:r>
              <a:rPr lang="en-US" dirty="0"/>
              <a:t>An Internet cookie is a piece of data placed on your machine by a Web server.  Your computer uses cookies to </a:t>
            </a:r>
            <a:r>
              <a:rPr lang="en-US" dirty="0" smtClean="0">
                <a:solidFill>
                  <a:schemeClr val="accent1">
                    <a:lumMod val="75000"/>
                  </a:schemeClr>
                </a:solidFill>
              </a:rPr>
              <a:t>save</a:t>
            </a:r>
            <a:r>
              <a:rPr lang="en-US" dirty="0" smtClean="0"/>
              <a:t> and </a:t>
            </a:r>
            <a:r>
              <a:rPr lang="en-US" dirty="0" smtClean="0">
                <a:solidFill>
                  <a:schemeClr val="accent1">
                    <a:lumMod val="75000"/>
                  </a:schemeClr>
                </a:solidFill>
              </a:rPr>
              <a:t>retrieve</a:t>
            </a:r>
            <a:r>
              <a:rPr lang="en-US" dirty="0" smtClean="0"/>
              <a:t> </a:t>
            </a:r>
            <a:r>
              <a:rPr lang="en-US" dirty="0"/>
              <a:t>information like when you fill out a form on the Internet with your name, address and other information.  Some cookies store </a:t>
            </a:r>
            <a:r>
              <a:rPr lang="en-US" dirty="0" smtClean="0">
                <a:solidFill>
                  <a:schemeClr val="accent1">
                    <a:lumMod val="75000"/>
                  </a:schemeClr>
                </a:solidFill>
              </a:rPr>
              <a:t>passwords</a:t>
            </a:r>
            <a:r>
              <a:rPr lang="en-US" dirty="0" smtClean="0"/>
              <a:t> </a:t>
            </a:r>
            <a:r>
              <a:rPr lang="en-US" dirty="0"/>
              <a:t>to restricted sites and </a:t>
            </a:r>
            <a:r>
              <a:rPr lang="en-US" dirty="0" smtClean="0">
                <a:solidFill>
                  <a:schemeClr val="accent1">
                    <a:lumMod val="75000"/>
                  </a:schemeClr>
                </a:solidFill>
              </a:rPr>
              <a:t>track</a:t>
            </a:r>
            <a:r>
              <a:rPr lang="en-US" dirty="0" smtClean="0"/>
              <a:t> </a:t>
            </a:r>
            <a:r>
              <a:rPr lang="en-US" dirty="0"/>
              <a:t>user browsing habits.  Cookies only keep track of data you provide.  They cannot search your hard drive to gather additional personal data.  Many retailers and search engines use cookies to track your </a:t>
            </a:r>
            <a:r>
              <a:rPr lang="en-US" dirty="0" smtClean="0">
                <a:solidFill>
                  <a:schemeClr val="accent1">
                    <a:lumMod val="75000"/>
                  </a:schemeClr>
                </a:solidFill>
              </a:rPr>
              <a:t>purchasing</a:t>
            </a:r>
            <a:r>
              <a:rPr lang="en-US" dirty="0" smtClean="0"/>
              <a:t> preferences </a:t>
            </a:r>
            <a:r>
              <a:rPr lang="en-US" dirty="0"/>
              <a:t>for marketing purposes.  </a:t>
            </a:r>
          </a:p>
          <a:p>
            <a:r>
              <a:rPr lang="en-US" dirty="0" smtClean="0"/>
              <a:t>To delete cookies:</a:t>
            </a:r>
          </a:p>
          <a:p>
            <a:pPr lvl="2"/>
            <a:r>
              <a:rPr lang="en-US" dirty="0" smtClean="0"/>
              <a:t>Click Settings Advanced Settings</a:t>
            </a:r>
          </a:p>
          <a:p>
            <a:pPr lvl="2"/>
            <a:r>
              <a:rPr lang="en-US" dirty="0" smtClean="0"/>
              <a:t>Clear Browsing Data, All Cookies</a:t>
            </a:r>
            <a:endParaRPr lang="en-US" dirty="0"/>
          </a:p>
        </p:txBody>
      </p:sp>
      <p:sp>
        <p:nvSpPr>
          <p:cNvPr id="4" name="Right Arrow 3"/>
          <p:cNvSpPr/>
          <p:nvPr/>
        </p:nvSpPr>
        <p:spPr>
          <a:xfrm flipH="1">
            <a:off x="2971799" y="5562600"/>
            <a:ext cx="45719"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2800" y="4587746"/>
            <a:ext cx="1445711" cy="1867155"/>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43600" y="533400"/>
            <a:ext cx="2209800" cy="137723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685800" y="800100"/>
            <a:ext cx="7772400" cy="762000"/>
          </a:xfrm>
        </p:spPr>
        <p:txBody>
          <a:bodyPr/>
          <a:lstStyle/>
          <a:p>
            <a:r>
              <a:rPr lang="en-US"/>
              <a:t>Secured Site</a:t>
            </a:r>
          </a:p>
        </p:txBody>
      </p:sp>
      <p:sp>
        <p:nvSpPr>
          <p:cNvPr id="68611" name="Rectangle 3"/>
          <p:cNvSpPr>
            <a:spLocks noGrp="1" noChangeArrowheads="1"/>
          </p:cNvSpPr>
          <p:nvPr>
            <p:ph idx="1"/>
          </p:nvPr>
        </p:nvSpPr>
        <p:spPr>
          <a:xfrm>
            <a:off x="533400" y="1828800"/>
            <a:ext cx="8183880" cy="4187952"/>
          </a:xfrm>
        </p:spPr>
        <p:txBody>
          <a:bodyPr/>
          <a:lstStyle/>
          <a:p>
            <a:r>
              <a:rPr lang="en-US" dirty="0"/>
              <a:t>Two indications that ensure confidential data</a:t>
            </a:r>
          </a:p>
          <a:p>
            <a:pPr lvl="1"/>
            <a:r>
              <a:rPr lang="en-US" dirty="0" smtClean="0"/>
              <a:t>https protocol on URL address</a:t>
            </a:r>
            <a:endParaRPr lang="en-US" dirty="0"/>
          </a:p>
          <a:p>
            <a:pPr lvl="1"/>
            <a:r>
              <a:rPr lang="en-US" dirty="0"/>
              <a:t>security </a:t>
            </a:r>
            <a:r>
              <a:rPr lang="en-US" dirty="0" smtClean="0"/>
              <a:t>button (padlock icon) on browser</a:t>
            </a:r>
            <a:endParaRPr lang="en-US" dirty="0"/>
          </a:p>
        </p:txBody>
      </p:sp>
      <p:pic>
        <p:nvPicPr>
          <p:cNvPr id="5122" name="Picture 2" descr="C:\Documents and Settings\Kelly\Local Settings\Temporary Internet Files\Content.IE5\WD4DMO3W\MCj04315990000[1].png"/>
          <p:cNvPicPr>
            <a:picLocks noChangeAspect="1" noChangeArrowheads="1"/>
          </p:cNvPicPr>
          <p:nvPr/>
        </p:nvPicPr>
        <p:blipFill>
          <a:blip r:embed="rId2"/>
          <a:srcRect/>
          <a:stretch>
            <a:fillRect/>
          </a:stretch>
        </p:blipFill>
        <p:spPr bwMode="auto">
          <a:xfrm>
            <a:off x="7848600" y="3124200"/>
            <a:ext cx="600075" cy="600075"/>
          </a:xfrm>
          <a:prstGeom prst="rect">
            <a:avLst/>
          </a:prstGeom>
          <a:noFill/>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33937" y="3886200"/>
            <a:ext cx="2657475" cy="17145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83880" cy="838200"/>
          </a:xfrm>
        </p:spPr>
        <p:txBody>
          <a:bodyPr/>
          <a:lstStyle/>
          <a:p>
            <a:r>
              <a:rPr lang="en-US" dirty="0" smtClean="0"/>
              <a:t>Web Browser</a:t>
            </a:r>
            <a:endParaRPr lang="en-US" dirty="0"/>
          </a:p>
        </p:txBody>
      </p:sp>
      <p:sp>
        <p:nvSpPr>
          <p:cNvPr id="3" name="Content Placeholder 2"/>
          <p:cNvSpPr>
            <a:spLocks noGrp="1"/>
          </p:cNvSpPr>
          <p:nvPr>
            <p:ph idx="1"/>
          </p:nvPr>
        </p:nvSpPr>
        <p:spPr>
          <a:xfrm>
            <a:off x="457200" y="1828800"/>
            <a:ext cx="8183880" cy="4187952"/>
          </a:xfrm>
        </p:spPr>
        <p:txBody>
          <a:bodyPr/>
          <a:lstStyle/>
          <a:p>
            <a:r>
              <a:rPr lang="en-US" b="1" dirty="0"/>
              <a:t>A Web browser is:</a:t>
            </a:r>
          </a:p>
          <a:p>
            <a:pPr lvl="1"/>
            <a:r>
              <a:rPr lang="en-US" dirty="0"/>
              <a:t>A tool for </a:t>
            </a:r>
            <a:r>
              <a:rPr lang="en-US" dirty="0">
                <a:solidFill>
                  <a:schemeClr val="accent1">
                    <a:lumMod val="75000"/>
                  </a:schemeClr>
                </a:solidFill>
              </a:rPr>
              <a:t>travelling</a:t>
            </a:r>
            <a:r>
              <a:rPr lang="en-US" dirty="0"/>
              <a:t> the Internet </a:t>
            </a:r>
          </a:p>
          <a:p>
            <a:pPr lvl="1"/>
            <a:r>
              <a:rPr lang="en-US" dirty="0" smtClean="0"/>
              <a:t>A </a:t>
            </a:r>
            <a:r>
              <a:rPr lang="en-US" dirty="0"/>
              <a:t>multimedia interface allowing integration of text, graphics, audio and video. </a:t>
            </a:r>
            <a:endParaRPr lang="en-US" dirty="0" smtClean="0"/>
          </a:p>
          <a:p>
            <a:pPr lvl="2"/>
            <a:r>
              <a:rPr lang="en-US" dirty="0" smtClean="0"/>
              <a:t>Chrome (68% in 2015)*</a:t>
            </a:r>
          </a:p>
          <a:p>
            <a:pPr lvl="2"/>
            <a:r>
              <a:rPr lang="en-US" dirty="0" smtClean="0"/>
              <a:t>Mozilla Firefox (19.1%)</a:t>
            </a:r>
          </a:p>
          <a:p>
            <a:pPr lvl="2"/>
            <a:r>
              <a:rPr lang="en-US" dirty="0"/>
              <a:t>Internet </a:t>
            </a:r>
            <a:r>
              <a:rPr lang="en-US" dirty="0" smtClean="0"/>
              <a:t>Explorer (6.3%)</a:t>
            </a:r>
            <a:endParaRPr lang="en-US" dirty="0"/>
          </a:p>
          <a:p>
            <a:pPr lvl="2"/>
            <a:r>
              <a:rPr lang="en-US" dirty="0" smtClean="0"/>
              <a:t>Safari (3.7%)</a:t>
            </a:r>
          </a:p>
          <a:p>
            <a:pPr marL="64008" indent="0">
              <a:buNone/>
            </a:pPr>
            <a:endParaRPr lang="en-US" dirty="0" smtClean="0"/>
          </a:p>
          <a:p>
            <a:pPr marL="64008" indent="0">
              <a:buNone/>
            </a:pPr>
            <a:r>
              <a:rPr lang="en-US" sz="1400" dirty="0" smtClean="0"/>
              <a:t>*</a:t>
            </a:r>
            <a:r>
              <a:rPr lang="en-US" dirty="0" smtClean="0"/>
              <a:t> </a:t>
            </a:r>
            <a:r>
              <a:rPr lang="en-US" sz="1400" dirty="0" smtClean="0"/>
              <a:t>source:  www.w3schools.com</a:t>
            </a:r>
            <a:endParaRPr lang="en-US" sz="1400" dirty="0"/>
          </a:p>
          <a:p>
            <a:endParaRPr lang="en-US" dirty="0"/>
          </a:p>
        </p:txBody>
      </p:sp>
      <p:pic>
        <p:nvPicPr>
          <p:cNvPr id="1026" name="Picture 2" descr="http://drawium.com/img/cross-brows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4259543"/>
            <a:ext cx="2571750" cy="163886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465139"/>
            <a:ext cx="7772400" cy="830262"/>
          </a:xfrm>
        </p:spPr>
        <p:txBody>
          <a:bodyPr>
            <a:normAutofit/>
          </a:bodyPr>
          <a:lstStyle/>
          <a:p>
            <a:r>
              <a:rPr lang="en-US" dirty="0" smtClean="0"/>
              <a:t>Google Chrome</a:t>
            </a:r>
            <a:endParaRPr lang="en-US" dirty="0"/>
          </a:p>
        </p:txBody>
      </p:sp>
      <p:pic>
        <p:nvPicPr>
          <p:cNvPr id="7" name="Content Placeholder 6"/>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1295400" y="1752600"/>
            <a:ext cx="6605326" cy="3520261"/>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65139"/>
            <a:ext cx="7772400" cy="1058862"/>
          </a:xfrm>
        </p:spPr>
        <p:txBody>
          <a:bodyPr/>
          <a:lstStyle/>
          <a:p>
            <a:r>
              <a:rPr lang="en-US" dirty="0" smtClean="0"/>
              <a:t>History Feature</a:t>
            </a:r>
            <a:endParaRPr lang="en-US" dirty="0"/>
          </a:p>
        </p:txBody>
      </p:sp>
      <p:sp>
        <p:nvSpPr>
          <p:cNvPr id="3" name="Text Placeholder 2"/>
          <p:cNvSpPr>
            <a:spLocks noGrp="1"/>
          </p:cNvSpPr>
          <p:nvPr>
            <p:ph type="body" sz="half" idx="1"/>
          </p:nvPr>
        </p:nvSpPr>
        <p:spPr>
          <a:xfrm>
            <a:off x="685800" y="1981200"/>
            <a:ext cx="4800600" cy="4114800"/>
          </a:xfrm>
        </p:spPr>
        <p:txBody>
          <a:bodyPr/>
          <a:lstStyle/>
          <a:p>
            <a:r>
              <a:rPr lang="en-US" sz="2400" dirty="0" smtClean="0"/>
              <a:t>Displays all recently visited URLs</a:t>
            </a:r>
          </a:p>
          <a:p>
            <a:r>
              <a:rPr lang="en-US" sz="2400" dirty="0" smtClean="0"/>
              <a:t>Use to help you to return to previously viewed web pages</a:t>
            </a:r>
          </a:p>
          <a:p>
            <a:r>
              <a:rPr lang="en-US" sz="2400" dirty="0" smtClean="0"/>
              <a:t>Access it by </a:t>
            </a:r>
            <a:r>
              <a:rPr lang="en-US" sz="2400" dirty="0" err="1" smtClean="0"/>
              <a:t>Ctrl+H</a:t>
            </a:r>
            <a:r>
              <a:rPr lang="en-US" sz="2400" dirty="0" smtClean="0"/>
              <a:t> (in most browsers)</a:t>
            </a:r>
          </a:p>
          <a:p>
            <a:pPr marL="0" indent="0">
              <a:buNone/>
            </a:pPr>
            <a:endParaRPr lang="en-US" dirty="0"/>
          </a:p>
        </p:txBody>
      </p:sp>
      <p:pic>
        <p:nvPicPr>
          <p:cNvPr id="7" name="Content Placeholder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181600" y="2971800"/>
            <a:ext cx="3328147" cy="263155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1349</TotalTime>
  <Words>1994</Words>
  <Application>Microsoft Office PowerPoint</Application>
  <PresentationFormat>On-screen Show (4:3)</PresentationFormat>
  <Paragraphs>225</Paragraphs>
  <Slides>39</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Calibri</vt:lpstr>
      <vt:lpstr>Verdana</vt:lpstr>
      <vt:lpstr>Wingdings 2</vt:lpstr>
      <vt:lpstr>Aspect</vt:lpstr>
      <vt:lpstr>The Internet: Part 1</vt:lpstr>
      <vt:lpstr>Internet Necessities</vt:lpstr>
      <vt:lpstr>URL</vt:lpstr>
      <vt:lpstr>Domains</vt:lpstr>
      <vt:lpstr>Cookies</vt:lpstr>
      <vt:lpstr>Secured Site</vt:lpstr>
      <vt:lpstr>Web Browser</vt:lpstr>
      <vt:lpstr>Google Chrome</vt:lpstr>
      <vt:lpstr>History Feature</vt:lpstr>
      <vt:lpstr>Bookmarks or Favorites</vt:lpstr>
      <vt:lpstr>Tabbed Browsing</vt:lpstr>
      <vt:lpstr>References</vt:lpstr>
      <vt:lpstr>The Internet:  Part 2</vt:lpstr>
      <vt:lpstr>What is a Search Engine?</vt:lpstr>
      <vt:lpstr>Searching the Web Effectively</vt:lpstr>
      <vt:lpstr>Other Search Engines</vt:lpstr>
      <vt:lpstr>How do search engines differ?</vt:lpstr>
      <vt:lpstr>Strategies for Searching</vt:lpstr>
      <vt:lpstr>Safety Reminders </vt:lpstr>
      <vt:lpstr>The Internet: Part 3</vt:lpstr>
      <vt:lpstr>Computer Crime</vt:lpstr>
      <vt:lpstr>Types of Viruses</vt:lpstr>
      <vt:lpstr>Types of Viruses</vt:lpstr>
      <vt:lpstr>Types of Viruses</vt:lpstr>
      <vt:lpstr>Types of Viruses</vt:lpstr>
      <vt:lpstr>Ways to Protect Against Viruses</vt:lpstr>
      <vt:lpstr>Anti-Virus Software</vt:lpstr>
      <vt:lpstr>E-mail Attachments Cautions</vt:lpstr>
      <vt:lpstr>Patches</vt:lpstr>
      <vt:lpstr>Safe External Devices</vt:lpstr>
      <vt:lpstr>Firewall</vt:lpstr>
      <vt:lpstr>Privacy Issues</vt:lpstr>
      <vt:lpstr>What is the best way to protect your data?</vt:lpstr>
      <vt:lpstr>PowerPoint Presentation</vt:lpstr>
      <vt:lpstr>Is E-mail Private?</vt:lpstr>
      <vt:lpstr>What can spyware do?</vt:lpstr>
      <vt:lpstr>What is a filter?</vt:lpstr>
      <vt:lpstr>Evaluating a Web Site</vt:lpstr>
      <vt:lpstr>Social Media and Privacy Issues</vt:lpstr>
    </vt:vector>
  </TitlesOfParts>
  <Company>Utah Valley State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Kelly Seale</dc:creator>
  <cp:lastModifiedBy>Jill Einerson</cp:lastModifiedBy>
  <cp:revision>107</cp:revision>
  <cp:lastPrinted>2014-08-18T16:41:03Z</cp:lastPrinted>
  <dcterms:created xsi:type="dcterms:W3CDTF">2007-09-30T21:48:49Z</dcterms:created>
  <dcterms:modified xsi:type="dcterms:W3CDTF">2016-02-03T20:30:43Z</dcterms:modified>
</cp:coreProperties>
</file>