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4" r:id="rId3"/>
    <p:sldId id="257" r:id="rId4"/>
    <p:sldId id="258" r:id="rId5"/>
    <p:sldId id="259" r:id="rId6"/>
    <p:sldId id="260" r:id="rId7"/>
    <p:sldId id="261" r:id="rId8"/>
    <p:sldId id="262" r:id="rId9"/>
    <p:sldId id="263" r:id="rId10"/>
    <p:sldId id="264" r:id="rId11"/>
    <p:sldId id="265" r:id="rId12"/>
    <p:sldId id="266" r:id="rId13"/>
    <p:sldId id="272" r:id="rId14"/>
    <p:sldId id="267" r:id="rId15"/>
    <p:sldId id="268" r:id="rId16"/>
    <p:sldId id="269" r:id="rId17"/>
    <p:sldId id="270" r:id="rId18"/>
    <p:sldId id="271"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71" autoAdjust="0"/>
  </p:normalViewPr>
  <p:slideViewPr>
    <p:cSldViewPr>
      <p:cViewPr>
        <p:scale>
          <a:sx n="107" d="100"/>
          <a:sy n="107" d="100"/>
        </p:scale>
        <p:origin x="-84" y="-72"/>
      </p:cViewPr>
      <p:guideLst>
        <p:guide orient="horz" pos="2160"/>
        <p:guide pos="2880"/>
      </p:guideLst>
    </p:cSldViewPr>
  </p:slideViewPr>
  <p:outlineViewPr>
    <p:cViewPr>
      <p:scale>
        <a:sx n="33" d="100"/>
        <a:sy n="33" d="100"/>
      </p:scale>
      <p:origin x="54" y="1185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9E63ED31-6444-4989-9AB1-0542C7774809}" type="datetimeFigureOut">
              <a:rPr lang="en-US" smtClean="0"/>
              <a:t>8/8/2015</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1AF094BE-B881-44AE-B534-34ABB8946B6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63ED31-6444-4989-9AB1-0542C7774809}" type="datetimeFigureOut">
              <a:rPr lang="en-US" smtClean="0"/>
              <a:t>8/8/2015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F094BE-B881-44AE-B534-34ABB8946B6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63ED31-6444-4989-9AB1-0542C7774809}" type="datetimeFigureOut">
              <a:rPr lang="en-US" smtClean="0"/>
              <a:t>8/8/2015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F094BE-B881-44AE-B534-34ABB8946B6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63ED31-6444-4989-9AB1-0542C7774809}" type="datetimeFigureOut">
              <a:rPr lang="en-US" smtClean="0"/>
              <a:t>8/8/2015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F094BE-B881-44AE-B534-34ABB8946B6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63ED31-6444-4989-9AB1-0542C7774809}" type="datetimeFigureOut">
              <a:rPr lang="en-US" smtClean="0"/>
              <a:t>8/8/2015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F094BE-B881-44AE-B534-34ABB8946B6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E63ED31-6444-4989-9AB1-0542C7774809}" type="datetimeFigureOut">
              <a:rPr lang="en-US" smtClean="0"/>
              <a:t>8/8/2015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F094BE-B881-44AE-B534-34ABB8946B62}" type="slidenum">
              <a:rPr lang="en-US" smtClean="0"/>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9E63ED31-6444-4989-9AB1-0542C7774809}" type="datetimeFigureOut">
              <a:rPr lang="en-US" smtClean="0"/>
              <a:t>8/8/2015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F094BE-B881-44AE-B534-34ABB8946B62}" type="slidenum">
              <a:rPr lang="en-US" smtClean="0"/>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63ED31-6444-4989-9AB1-0542C7774809}" type="datetimeFigureOut">
              <a:rPr lang="en-US" smtClean="0"/>
              <a:t>8/8/2015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F094BE-B881-44AE-B534-34ABB8946B6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63ED31-6444-4989-9AB1-0542C7774809}" type="datetimeFigureOut">
              <a:rPr lang="en-US" smtClean="0"/>
              <a:t>8/8/2015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F094BE-B881-44AE-B534-34ABB8946B6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9E63ED31-6444-4989-9AB1-0542C7774809}" type="datetimeFigureOut">
              <a:rPr lang="en-US" smtClean="0"/>
              <a:t>8/8/2015</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1AF094BE-B881-44AE-B534-34ABB8946B6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9E63ED31-6444-4989-9AB1-0542C7774809}" type="datetimeFigureOut">
              <a:rPr lang="en-US" smtClean="0"/>
              <a:t>8/8/2015</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1AF094BE-B881-44AE-B534-34ABB8946B6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9E63ED31-6444-4989-9AB1-0542C7774809}" type="datetimeFigureOut">
              <a:rPr lang="en-US" smtClean="0"/>
              <a:t>8/8/2015</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1AF094BE-B881-44AE-B534-34ABB8946B6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76400" y="1066800"/>
            <a:ext cx="5723468" cy="1828090"/>
          </a:xfrm>
        </p:spPr>
        <p:txBody>
          <a:bodyPr/>
          <a:lstStyle/>
          <a:p>
            <a:r>
              <a:rPr lang="en-US" dirty="0" smtClean="0"/>
              <a:t>What is HTML anyway?</a:t>
            </a:r>
            <a:endParaRPr lang="en-US" dirty="0"/>
          </a:p>
        </p:txBody>
      </p:sp>
      <p:sp>
        <p:nvSpPr>
          <p:cNvPr id="3" name="Subtitle 2"/>
          <p:cNvSpPr>
            <a:spLocks noGrp="1"/>
          </p:cNvSpPr>
          <p:nvPr>
            <p:ph type="subTitle" idx="1"/>
          </p:nvPr>
        </p:nvSpPr>
        <p:spPr>
          <a:xfrm>
            <a:off x="1066800" y="3200400"/>
            <a:ext cx="3886200" cy="4150520"/>
          </a:xfrm>
        </p:spPr>
        <p:txBody>
          <a:bodyPr>
            <a:normAutofit/>
          </a:bodyPr>
          <a:lstStyle/>
          <a:p>
            <a:pPr algn="l"/>
            <a:r>
              <a:rPr lang="en-US" sz="2300" dirty="0" smtClean="0">
                <a:solidFill>
                  <a:schemeClr val="tx1"/>
                </a:solidFill>
              </a:rPr>
              <a:t>HTML stands for </a:t>
            </a:r>
            <a:r>
              <a:rPr lang="en-US" sz="2300" b="1" dirty="0" err="1" smtClean="0">
                <a:solidFill>
                  <a:schemeClr val="tx1"/>
                </a:solidFill>
              </a:rPr>
              <a:t>HyperText</a:t>
            </a:r>
            <a:r>
              <a:rPr lang="en-US" sz="2300" b="1" dirty="0" smtClean="0">
                <a:solidFill>
                  <a:schemeClr val="tx1"/>
                </a:solidFill>
              </a:rPr>
              <a:t> Markup Language</a:t>
            </a:r>
            <a:r>
              <a:rPr lang="en-US" sz="2300" dirty="0" smtClean="0">
                <a:solidFill>
                  <a:schemeClr val="tx1"/>
                </a:solidFill>
              </a:rPr>
              <a:t>. Developed by scientist Tim Berners-Lee in 1990, HTML is the "hidden" code that helps us communicate with others on the World Wide Web (WWW). </a:t>
            </a:r>
            <a:endParaRPr lang="en-US" sz="2300" dirty="0">
              <a:solidFill>
                <a:schemeClr val="tx1"/>
              </a:solidFill>
            </a:endParaRPr>
          </a:p>
        </p:txBody>
      </p:sp>
      <p:pic>
        <p:nvPicPr>
          <p:cNvPr id="1026" name="Picture 2" descr="http://t2.gstatic.com/images?q=tbn:ANd9GcQPApsFG-ErDLpxuDtmLgd2oIugW2nilxa7CdhTBJIH0AY_Z-sX:www.bitrebels.com/wp-content/uploads/2012/08/Email-Marketing-HTML-Tutorial-Infographi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3352800"/>
            <a:ext cx="2871812" cy="21621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26" presetClass="emph" presetSubtype="0" fill="hold" nodeType="afterEffect">
                                  <p:stCondLst>
                                    <p:cond delay="0"/>
                                  </p:stCondLst>
                                  <p:childTnLst>
                                    <p:animEffect transition="out" filter="fade">
                                      <p:cBhvr>
                                        <p:cTn id="10" dur="500" tmFilter="0, 0; .2, .5; .8, .5; 1, 0"/>
                                        <p:tgtEl>
                                          <p:spTgt spid="1026"/>
                                        </p:tgtEl>
                                      </p:cBhvr>
                                    </p:animEffect>
                                    <p:animScale>
                                      <p:cBhvr>
                                        <p:cTn id="11" dur="250" autoRev="1" fill="hold"/>
                                        <p:tgtEl>
                                          <p:spTgt spid="1026"/>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&lt;head&gt;…&lt;/head&gt;</a:t>
            </a:r>
            <a:endParaRPr lang="en-US" dirty="0"/>
          </a:p>
        </p:txBody>
      </p:sp>
      <p:sp>
        <p:nvSpPr>
          <p:cNvPr id="3" name="Content Placeholder 2"/>
          <p:cNvSpPr>
            <a:spLocks noGrp="1"/>
          </p:cNvSpPr>
          <p:nvPr>
            <p:ph idx="1"/>
          </p:nvPr>
        </p:nvSpPr>
        <p:spPr/>
        <p:txBody>
          <a:bodyPr/>
          <a:lstStyle/>
          <a:p>
            <a:r>
              <a:rPr lang="en-US" dirty="0" smtClean="0"/>
              <a:t>The &lt;head&gt; tag contains the title of the document along with general information about the file, like the author, copyright, keywords and/or a description of what appears on the page.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&lt;title&gt;…&lt;/title&gt;</a:t>
            </a:r>
            <a:br>
              <a:rPr lang="en-US" b="1" dirty="0" smtClean="0"/>
            </a:br>
            <a:endParaRPr lang="en-US" dirty="0"/>
          </a:p>
        </p:txBody>
      </p:sp>
      <p:sp>
        <p:nvSpPr>
          <p:cNvPr id="3" name="Content Placeholder 2"/>
          <p:cNvSpPr>
            <a:spLocks noGrp="1"/>
          </p:cNvSpPr>
          <p:nvPr>
            <p:ph idx="1"/>
          </p:nvPr>
        </p:nvSpPr>
        <p:spPr/>
        <p:txBody>
          <a:bodyPr/>
          <a:lstStyle/>
          <a:p>
            <a:r>
              <a:rPr lang="en-US" dirty="0" smtClean="0"/>
              <a:t>Appears within the &lt;head&gt; tag and gives the title of the page. Try to make your titles descriptive, but not more than 20 words in length. The title appears at the very top of the browser page on the title bar.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&lt;body&gt;…&lt;/body&gt;</a:t>
            </a:r>
            <a:endParaRPr lang="en-US" dirty="0"/>
          </a:p>
        </p:txBody>
      </p:sp>
      <p:sp>
        <p:nvSpPr>
          <p:cNvPr id="3" name="Content Placeholder 2"/>
          <p:cNvSpPr>
            <a:spLocks noGrp="1"/>
          </p:cNvSpPr>
          <p:nvPr>
            <p:ph idx="1"/>
          </p:nvPr>
        </p:nvSpPr>
        <p:spPr/>
        <p:txBody>
          <a:bodyPr/>
          <a:lstStyle/>
          <a:p>
            <a:r>
              <a:rPr lang="en-US" dirty="0" smtClean="0"/>
              <a:t>The main content of your page is placed within the body tags: your text, images, links, tables and so on.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Basic Text Formatting</a:t>
            </a:r>
            <a:endParaRPr lang="en-US" dirty="0"/>
          </a:p>
        </p:txBody>
      </p:sp>
      <p:sp>
        <p:nvSpPr>
          <p:cNvPr id="3" name="Subtitle 2"/>
          <p:cNvSpPr>
            <a:spLocks noGrp="1"/>
          </p:cNvSpPr>
          <p:nvPr>
            <p:ph idx="1"/>
          </p:nvPr>
        </p:nvSpPr>
        <p:spPr/>
        <p:txBody>
          <a:bodyPr>
            <a:normAutofit/>
          </a:bodyPr>
          <a:lstStyle/>
          <a:p>
            <a:pPr marL="0" indent="0">
              <a:buNone/>
            </a:pPr>
            <a:r>
              <a:rPr lang="en-US" dirty="0" smtClean="0"/>
              <a:t>Additional tags are needed to format content within the &lt;body&gt; &lt;/body&gt; tags.  Here are some basic formatting tags:</a:t>
            </a:r>
          </a:p>
          <a:p>
            <a:pPr lvl="1"/>
            <a:r>
              <a:rPr lang="en-US" dirty="0" smtClean="0"/>
              <a:t>Headings</a:t>
            </a:r>
          </a:p>
          <a:p>
            <a:pPr lvl="1"/>
            <a:r>
              <a:rPr lang="en-US" dirty="0" smtClean="0"/>
              <a:t>Paragraphs</a:t>
            </a:r>
          </a:p>
          <a:p>
            <a:pPr lvl="1"/>
            <a:r>
              <a:rPr lang="en-US" dirty="0" smtClean="0"/>
              <a:t>Line Breaks</a:t>
            </a:r>
          </a:p>
          <a:p>
            <a:pPr lvl="1"/>
            <a:r>
              <a:rPr lang="en-US" dirty="0" smtClean="0"/>
              <a:t>Horizontal Rule</a:t>
            </a:r>
          </a:p>
          <a:p>
            <a:pPr lvl="1"/>
            <a:r>
              <a:rPr lang="en-US" dirty="0" smtClean="0"/>
              <a:t>Lists</a:t>
            </a:r>
            <a:endParaRPr lang="en-US" dirty="0"/>
          </a:p>
        </p:txBody>
      </p:sp>
    </p:spTree>
    <p:extLst>
      <p:ext uri="{BB962C8B-B14F-4D97-AF65-F5344CB8AC3E}">
        <p14:creationId xmlns:p14="http://schemas.microsoft.com/office/powerpoint/2010/main" val="308293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Headings/Headline</a:t>
            </a:r>
            <a:endParaRPr lang="en-US" dirty="0"/>
          </a:p>
        </p:txBody>
      </p:sp>
      <p:sp>
        <p:nvSpPr>
          <p:cNvPr id="3" name="Content Placeholder 2"/>
          <p:cNvSpPr>
            <a:spLocks noGrp="1"/>
          </p:cNvSpPr>
          <p:nvPr>
            <p:ph idx="1"/>
          </p:nvPr>
        </p:nvSpPr>
        <p:spPr/>
        <p:txBody>
          <a:bodyPr>
            <a:normAutofit/>
          </a:bodyPr>
          <a:lstStyle/>
          <a:p>
            <a:r>
              <a:rPr lang="en-US" dirty="0" smtClean="0"/>
              <a:t>In HTML, bold copy is created by using the heading tag. There are six levels of headings, ranging from </a:t>
            </a:r>
          </a:p>
          <a:p>
            <a:pPr marL="114300" indent="0">
              <a:buNone/>
            </a:pPr>
            <a:r>
              <a:rPr lang="en-US" b="1" dirty="0" smtClean="0"/>
              <a:t>&lt;h1&gt;…&lt;/h1&gt; to &lt;h6&gt;…&lt;/h6&gt;</a:t>
            </a:r>
            <a:r>
              <a:rPr lang="en-US" dirty="0" smtClean="0"/>
              <a:t>. </a:t>
            </a:r>
            <a:endParaRPr lang="en-US" dirty="0"/>
          </a:p>
        </p:txBody>
      </p:sp>
    </p:spTree>
    <p:extLst>
      <p:ext uri="{BB962C8B-B14F-4D97-AF65-F5344CB8AC3E}">
        <p14:creationId xmlns:p14="http://schemas.microsoft.com/office/powerpoint/2010/main" val="40650824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a:t>
            </a:r>
            <a:r>
              <a:rPr lang="en-US" dirty="0" smtClean="0"/>
              <a:t>eading Tags</a:t>
            </a:r>
            <a:endParaRPr lang="en-US" dirty="0"/>
          </a:p>
        </p:txBody>
      </p:sp>
      <p:sp>
        <p:nvSpPr>
          <p:cNvPr id="5" name="Content Placeholder 4"/>
          <p:cNvSpPr>
            <a:spLocks noGrp="1"/>
          </p:cNvSpPr>
          <p:nvPr>
            <p:ph sz="half" idx="4294967295"/>
          </p:nvPr>
        </p:nvSpPr>
        <p:spPr>
          <a:xfrm>
            <a:off x="1143000" y="1722437"/>
            <a:ext cx="7086600" cy="4525963"/>
          </a:xfrm>
          <a:prstGeom prst="rect">
            <a:avLst/>
          </a:prstGeom>
        </p:spPr>
        <p:txBody>
          <a:bodyPr>
            <a:normAutofit/>
          </a:bodyPr>
          <a:lstStyle/>
          <a:p>
            <a:r>
              <a:rPr lang="en-US" dirty="0" smtClean="0"/>
              <a:t>Here is an example of the code for </a:t>
            </a:r>
            <a:r>
              <a:rPr lang="en-US" i="1" dirty="0" smtClean="0"/>
              <a:t>all</a:t>
            </a:r>
            <a:r>
              <a:rPr lang="en-US" dirty="0" smtClean="0"/>
              <a:t> the heading sizes:</a:t>
            </a:r>
          </a:p>
          <a:p>
            <a:pPr>
              <a:buNone/>
            </a:pPr>
            <a:r>
              <a:rPr lang="en-US" dirty="0" smtClean="0"/>
              <a:t>	&lt;h1&gt;Level 1 </a:t>
            </a:r>
            <a:r>
              <a:rPr lang="en-US" dirty="0"/>
              <a:t>H</a:t>
            </a:r>
            <a:r>
              <a:rPr lang="en-US" dirty="0" smtClean="0"/>
              <a:t>eading&lt;/h1&gt;</a:t>
            </a:r>
            <a:br>
              <a:rPr lang="en-US" dirty="0" smtClean="0"/>
            </a:br>
            <a:r>
              <a:rPr lang="en-US" dirty="0" smtClean="0"/>
              <a:t>&lt;h2&gt;Level 2 </a:t>
            </a:r>
            <a:r>
              <a:rPr lang="en-US" dirty="0"/>
              <a:t>H</a:t>
            </a:r>
            <a:r>
              <a:rPr lang="en-US" dirty="0" smtClean="0"/>
              <a:t>eading&lt;/h2&gt;</a:t>
            </a:r>
            <a:br>
              <a:rPr lang="en-US" dirty="0" smtClean="0"/>
            </a:br>
            <a:r>
              <a:rPr lang="en-US" dirty="0" smtClean="0"/>
              <a:t>&lt;h3&gt;Level 3 </a:t>
            </a:r>
            <a:r>
              <a:rPr lang="en-US" dirty="0"/>
              <a:t>H</a:t>
            </a:r>
            <a:r>
              <a:rPr lang="en-US" dirty="0" smtClean="0"/>
              <a:t>eading&lt;/h3&gt;</a:t>
            </a:r>
            <a:br>
              <a:rPr lang="en-US" dirty="0" smtClean="0"/>
            </a:br>
            <a:r>
              <a:rPr lang="en-US" dirty="0" smtClean="0"/>
              <a:t>&lt;h4&gt;Level 4 </a:t>
            </a:r>
            <a:r>
              <a:rPr lang="en-US" dirty="0"/>
              <a:t>H</a:t>
            </a:r>
            <a:r>
              <a:rPr lang="en-US" dirty="0" smtClean="0"/>
              <a:t>eading&lt;/h4&gt;</a:t>
            </a:r>
            <a:br>
              <a:rPr lang="en-US" dirty="0" smtClean="0"/>
            </a:br>
            <a:r>
              <a:rPr lang="en-US" dirty="0" smtClean="0"/>
              <a:t>&lt;h5&gt;Level 5 </a:t>
            </a:r>
            <a:r>
              <a:rPr lang="en-US" dirty="0"/>
              <a:t>H</a:t>
            </a:r>
            <a:r>
              <a:rPr lang="en-US" dirty="0" smtClean="0"/>
              <a:t>eading&lt;/h5&gt;</a:t>
            </a:r>
            <a:br>
              <a:rPr lang="en-US" dirty="0" smtClean="0"/>
            </a:br>
            <a:r>
              <a:rPr lang="en-US" dirty="0" smtClean="0"/>
              <a:t>&lt;h6&gt;Level 6 </a:t>
            </a:r>
            <a:r>
              <a:rPr lang="en-US" dirty="0"/>
              <a:t>H</a:t>
            </a:r>
            <a:r>
              <a:rPr lang="en-US" dirty="0" smtClean="0"/>
              <a:t>eading&lt;/h6&gt;</a:t>
            </a:r>
          </a:p>
          <a:p>
            <a:endParaRPr lang="en-US" dirty="0"/>
          </a:p>
        </p:txBody>
      </p:sp>
      <p:sp>
        <p:nvSpPr>
          <p:cNvPr id="6" name="Content Placeholder 5"/>
          <p:cNvSpPr>
            <a:spLocks noGrp="1"/>
          </p:cNvSpPr>
          <p:nvPr>
            <p:ph sz="half" idx="4294967295"/>
          </p:nvPr>
        </p:nvSpPr>
        <p:spPr>
          <a:xfrm>
            <a:off x="5562600" y="3581400"/>
            <a:ext cx="2743200" cy="1981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buNone/>
            </a:pPr>
            <a:r>
              <a:rPr lang="en-US" sz="2000" u="sng" dirty="0" smtClean="0"/>
              <a:t>TIP TO REMEMBER</a:t>
            </a:r>
            <a:r>
              <a:rPr lang="en-US" sz="2000" dirty="0" smtClean="0"/>
              <a:t>:</a:t>
            </a:r>
          </a:p>
          <a:p>
            <a:pPr>
              <a:buNone/>
            </a:pPr>
            <a:r>
              <a:rPr lang="en-US" sz="2000" dirty="0" smtClean="0"/>
              <a:t>	</a:t>
            </a:r>
            <a:r>
              <a:rPr lang="en-US" sz="1800" dirty="0"/>
              <a:t>H</a:t>
            </a:r>
            <a:r>
              <a:rPr lang="en-US" sz="1800" dirty="0" smtClean="0"/>
              <a:t>eading tags create their own line break.  You don’t need to use &lt;P&gt; after a headline.</a:t>
            </a:r>
            <a:endParaRPr lang="en-US" sz="1800" dirty="0"/>
          </a:p>
        </p:txBody>
      </p:sp>
    </p:spTree>
    <p:extLst>
      <p:ext uri="{BB962C8B-B14F-4D97-AF65-F5344CB8AC3E}">
        <p14:creationId xmlns:p14="http://schemas.microsoft.com/office/powerpoint/2010/main" val="34419105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Paragraph Tag</a:t>
            </a:r>
            <a:endParaRPr lang="en-US" dirty="0"/>
          </a:p>
        </p:txBody>
      </p:sp>
      <p:sp>
        <p:nvSpPr>
          <p:cNvPr id="3" name="Content Placeholder 2"/>
          <p:cNvSpPr>
            <a:spLocks noGrp="1"/>
          </p:cNvSpPr>
          <p:nvPr>
            <p:ph idx="1"/>
          </p:nvPr>
        </p:nvSpPr>
        <p:spPr/>
        <p:txBody>
          <a:bodyPr/>
          <a:lstStyle/>
          <a:p>
            <a:r>
              <a:rPr lang="en-US" dirty="0" smtClean="0"/>
              <a:t>To add space between paragraphs you use the paragraph tag:</a:t>
            </a:r>
          </a:p>
          <a:p>
            <a:pPr>
              <a:buNone/>
            </a:pPr>
            <a:r>
              <a:rPr lang="en-US" b="1" dirty="0" smtClean="0"/>
              <a:t>				&lt;p&gt;…&lt;/p&gt;</a:t>
            </a:r>
            <a:endParaRPr lang="en-US" dirty="0" smtClean="0"/>
          </a:p>
          <a:p>
            <a:endParaRPr lang="en-US" dirty="0" smtClean="0"/>
          </a:p>
          <a:p>
            <a:r>
              <a:rPr lang="en-US" dirty="0" smtClean="0"/>
              <a:t>Some tags like this &lt;p&gt; tag are considered self-closing tags, which means a tag closing is not required for the tag to function properly.</a:t>
            </a:r>
          </a:p>
          <a:p>
            <a:endParaRPr lang="en-US" dirty="0"/>
          </a:p>
        </p:txBody>
      </p:sp>
    </p:spTree>
    <p:extLst>
      <p:ext uri="{BB962C8B-B14F-4D97-AF65-F5344CB8AC3E}">
        <p14:creationId xmlns:p14="http://schemas.microsoft.com/office/powerpoint/2010/main" val="1424924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 Break Tag</a:t>
            </a:r>
            <a:endParaRPr lang="en-US" dirty="0"/>
          </a:p>
        </p:txBody>
      </p:sp>
      <p:sp>
        <p:nvSpPr>
          <p:cNvPr id="3" name="Content Placeholder 2"/>
          <p:cNvSpPr>
            <a:spLocks noGrp="1"/>
          </p:cNvSpPr>
          <p:nvPr>
            <p:ph idx="1"/>
          </p:nvPr>
        </p:nvSpPr>
        <p:spPr/>
        <p:txBody>
          <a:bodyPr/>
          <a:lstStyle/>
          <a:p>
            <a:r>
              <a:rPr lang="en-US" dirty="0" smtClean="0"/>
              <a:t>To add a single line of space, you use break tag:</a:t>
            </a:r>
          </a:p>
          <a:p>
            <a:pPr>
              <a:buNone/>
            </a:pPr>
            <a:r>
              <a:rPr lang="en-US" b="1" dirty="0" smtClean="0"/>
              <a:t>				&lt;</a:t>
            </a:r>
            <a:r>
              <a:rPr lang="en-US" b="1" dirty="0" err="1" smtClean="0"/>
              <a:t>br</a:t>
            </a:r>
            <a:r>
              <a:rPr lang="en-US" b="1" dirty="0" smtClean="0"/>
              <a:t>&gt;</a:t>
            </a:r>
            <a:endParaRPr lang="en-US" dirty="0" smtClean="0"/>
          </a:p>
          <a:p>
            <a:r>
              <a:rPr lang="en-US" dirty="0" smtClean="0"/>
              <a:t>This is an empty tag and stands alone. You can use the &lt;</a:t>
            </a:r>
            <a:r>
              <a:rPr lang="en-US" dirty="0" err="1" smtClean="0"/>
              <a:t>br</a:t>
            </a:r>
            <a:r>
              <a:rPr lang="en-US" dirty="0" smtClean="0"/>
              <a:t>&gt; tag to insert one or more blank lines.</a:t>
            </a:r>
          </a:p>
          <a:p>
            <a:pPr>
              <a:buNone/>
            </a:pPr>
            <a:endParaRPr lang="en-US" dirty="0"/>
          </a:p>
        </p:txBody>
      </p:sp>
    </p:spTree>
    <p:extLst>
      <p:ext uri="{BB962C8B-B14F-4D97-AF65-F5344CB8AC3E}">
        <p14:creationId xmlns:p14="http://schemas.microsoft.com/office/powerpoint/2010/main" val="426953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common tags</a:t>
            </a:r>
            <a:endParaRPr lang="en-US" dirty="0"/>
          </a:p>
        </p:txBody>
      </p:sp>
      <p:sp>
        <p:nvSpPr>
          <p:cNvPr id="3" name="Content Placeholder 2"/>
          <p:cNvSpPr>
            <a:spLocks noGrp="1"/>
          </p:cNvSpPr>
          <p:nvPr>
            <p:ph idx="1"/>
          </p:nvPr>
        </p:nvSpPr>
        <p:spPr/>
        <p:txBody>
          <a:bodyPr/>
          <a:lstStyle/>
          <a:p>
            <a:pPr marL="0" indent="0">
              <a:buNone/>
            </a:pPr>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951299081"/>
              </p:ext>
            </p:extLst>
          </p:nvPr>
        </p:nvGraphicFramePr>
        <p:xfrm>
          <a:off x="1600200" y="2667000"/>
          <a:ext cx="6096000" cy="185420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Tag</a:t>
                      </a:r>
                      <a:endParaRPr lang="en-US" dirty="0"/>
                    </a:p>
                  </a:txBody>
                  <a:tcPr/>
                </a:tc>
                <a:tc>
                  <a:txBody>
                    <a:bodyPr/>
                    <a:lstStyle/>
                    <a:p>
                      <a:r>
                        <a:rPr lang="en-US" dirty="0" smtClean="0"/>
                        <a:t>What it Does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&lt;center&gt; &lt;/center&gt;</a:t>
                      </a:r>
                    </a:p>
                  </a:txBody>
                  <a:tcPr/>
                </a:tc>
                <a:tc>
                  <a:txBody>
                    <a:bodyPr/>
                    <a:lstStyle/>
                    <a:p>
                      <a:r>
                        <a:rPr lang="en-US" dirty="0" smtClean="0"/>
                        <a:t>Centers</a:t>
                      </a:r>
                      <a:r>
                        <a:rPr lang="en-US" baseline="0" dirty="0" smtClean="0"/>
                        <a:t> enclosed text</a:t>
                      </a:r>
                      <a:endParaRPr lang="en-US" dirty="0"/>
                    </a:p>
                  </a:txBody>
                  <a:tcPr/>
                </a:tc>
              </a:tr>
              <a:tr h="370840">
                <a:tc>
                  <a:txBody>
                    <a:bodyPr/>
                    <a:lstStyle/>
                    <a:p>
                      <a:r>
                        <a:rPr lang="en-US" dirty="0" smtClean="0"/>
                        <a:t>&lt;b&gt; &lt;/b&gt;</a:t>
                      </a:r>
                      <a:endParaRPr lang="en-US" dirty="0"/>
                    </a:p>
                  </a:txBody>
                  <a:tcPr/>
                </a:tc>
                <a:tc>
                  <a:txBody>
                    <a:bodyPr/>
                    <a:lstStyle/>
                    <a:p>
                      <a:r>
                        <a:rPr lang="en-US" dirty="0" smtClean="0"/>
                        <a:t>Bolds text</a:t>
                      </a:r>
                      <a:endParaRPr lang="en-US" dirty="0"/>
                    </a:p>
                  </a:txBody>
                  <a:tcPr/>
                </a:tc>
              </a:tr>
              <a:tr h="370840">
                <a:tc>
                  <a:txBody>
                    <a:bodyPr/>
                    <a:lstStyle/>
                    <a:p>
                      <a:r>
                        <a:rPr lang="en-US" dirty="0" smtClean="0"/>
                        <a:t>&lt;</a:t>
                      </a:r>
                      <a:r>
                        <a:rPr lang="en-US" dirty="0" err="1" smtClean="0"/>
                        <a:t>i</a:t>
                      </a:r>
                      <a:r>
                        <a:rPr lang="en-US" dirty="0" smtClean="0"/>
                        <a:t>&gt;</a:t>
                      </a:r>
                      <a:r>
                        <a:rPr lang="en-US" baseline="0" dirty="0" smtClean="0"/>
                        <a:t> &lt;/</a:t>
                      </a:r>
                      <a:r>
                        <a:rPr lang="en-US" baseline="0" dirty="0" err="1" smtClean="0"/>
                        <a:t>i</a:t>
                      </a:r>
                      <a:r>
                        <a:rPr lang="en-US" baseline="0" dirty="0" smtClean="0"/>
                        <a:t>&gt;</a:t>
                      </a:r>
                      <a:endParaRPr lang="en-US" dirty="0"/>
                    </a:p>
                  </a:txBody>
                  <a:tcPr/>
                </a:tc>
                <a:tc>
                  <a:txBody>
                    <a:bodyPr/>
                    <a:lstStyle/>
                    <a:p>
                      <a:r>
                        <a:rPr lang="en-US" dirty="0" smtClean="0"/>
                        <a:t>Italicizes text</a:t>
                      </a:r>
                      <a:endParaRPr lang="en-US" dirty="0"/>
                    </a:p>
                  </a:txBody>
                  <a:tcPr/>
                </a:tc>
              </a:tr>
              <a:tr h="370840">
                <a:tc>
                  <a:txBody>
                    <a:bodyPr/>
                    <a:lstStyle/>
                    <a:p>
                      <a:r>
                        <a:rPr lang="en-US" dirty="0" smtClean="0"/>
                        <a:t>&lt;u&gt; &lt;/u&gt;</a:t>
                      </a:r>
                      <a:endParaRPr lang="en-US" dirty="0"/>
                    </a:p>
                  </a:txBody>
                  <a:tcPr/>
                </a:tc>
                <a:tc>
                  <a:txBody>
                    <a:bodyPr/>
                    <a:lstStyle/>
                    <a:p>
                      <a:r>
                        <a:rPr lang="en-US" dirty="0" smtClean="0"/>
                        <a:t>Underlines text</a:t>
                      </a:r>
                      <a:endParaRPr lang="en-US" dirty="0"/>
                    </a:p>
                  </a:txBody>
                  <a:tcPr/>
                </a:tc>
              </a:tr>
            </a:tbl>
          </a:graphicData>
        </a:graphic>
      </p:graphicFrame>
    </p:spTree>
    <p:extLst>
      <p:ext uri="{BB962C8B-B14F-4D97-AF65-F5344CB8AC3E}">
        <p14:creationId xmlns:p14="http://schemas.microsoft.com/office/powerpoint/2010/main" val="3482581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3040" y="1524001"/>
            <a:ext cx="6196405" cy="1676399"/>
          </a:xfrm>
        </p:spPr>
        <p:txBody>
          <a:bodyPr>
            <a:normAutofit fontScale="55000" lnSpcReduction="20000"/>
          </a:bodyPr>
          <a:lstStyle/>
          <a:p>
            <a:pPr marL="0" indent="0">
              <a:buNone/>
            </a:pPr>
            <a:r>
              <a:rPr lang="en-US" sz="3600" dirty="0" smtClean="0"/>
              <a:t>Attributes are just special codes placed within the HTML tags that </a:t>
            </a:r>
            <a:r>
              <a:rPr lang="en-US" sz="3600" b="1" i="1" dirty="0" smtClean="0"/>
              <a:t>describe how the tags will look</a:t>
            </a:r>
            <a:r>
              <a:rPr lang="en-US" sz="3600" dirty="0" smtClean="0"/>
              <a:t>.</a:t>
            </a:r>
          </a:p>
          <a:p>
            <a:endParaRPr lang="en-US" sz="3600" dirty="0"/>
          </a:p>
          <a:p>
            <a:pPr marL="0" indent="0">
              <a:buNone/>
            </a:pPr>
            <a:r>
              <a:rPr lang="en-US" sz="3600" dirty="0"/>
              <a:t>Let's look a little closer at the color attribute:</a:t>
            </a:r>
          </a:p>
          <a:p>
            <a:pPr>
              <a:buNone/>
            </a:pPr>
            <a:r>
              <a:rPr lang="en-US" sz="3600" b="1" dirty="0"/>
              <a:t>		&lt;font color=“00FF00"&gt;...&lt;/font&gt;</a:t>
            </a:r>
            <a:r>
              <a:rPr lang="en-US" b="1" dirty="0"/>
              <a:t/>
            </a:r>
            <a:br>
              <a:rPr lang="en-US" b="1" dirty="0"/>
            </a:br>
            <a:endParaRPr lang="en-US" dirty="0"/>
          </a:p>
          <a:p>
            <a:endParaRPr lang="en-US" dirty="0"/>
          </a:p>
        </p:txBody>
      </p:sp>
      <p:sp>
        <p:nvSpPr>
          <p:cNvPr id="2" name="Title 1"/>
          <p:cNvSpPr>
            <a:spLocks noGrp="1"/>
          </p:cNvSpPr>
          <p:nvPr>
            <p:ph type="title"/>
          </p:nvPr>
        </p:nvSpPr>
        <p:spPr>
          <a:xfrm>
            <a:off x="1089377" y="381000"/>
            <a:ext cx="6965245" cy="1202485"/>
          </a:xfrm>
        </p:spPr>
        <p:txBody>
          <a:bodyPr/>
          <a:lstStyle/>
          <a:p>
            <a:r>
              <a:rPr lang="en-US" dirty="0" smtClean="0"/>
              <a:t>Attributes:</a:t>
            </a:r>
            <a:endParaRPr lang="en-US" dirty="0"/>
          </a:p>
        </p:txBody>
      </p:sp>
      <p:sp>
        <p:nvSpPr>
          <p:cNvPr id="4" name="TextBox 3"/>
          <p:cNvSpPr txBox="1"/>
          <p:nvPr/>
        </p:nvSpPr>
        <p:spPr>
          <a:xfrm>
            <a:off x="1066800" y="3200400"/>
            <a:ext cx="7467600" cy="2862322"/>
          </a:xfrm>
          <a:prstGeom prst="rect">
            <a:avLst/>
          </a:prstGeom>
          <a:noFill/>
        </p:spPr>
        <p:txBody>
          <a:bodyPr wrap="square" numCol="1" rtlCol="0">
            <a:spAutoFit/>
          </a:bodyPr>
          <a:lstStyle/>
          <a:p>
            <a:pPr marL="578358" indent="-514350">
              <a:buFont typeface="+mj-lt"/>
              <a:buAutoNum type="arabicPeriod"/>
            </a:pPr>
            <a:r>
              <a:rPr lang="en-US" dirty="0"/>
              <a:t>The bracket and tag appear first (</a:t>
            </a:r>
            <a:r>
              <a:rPr lang="en-US" b="1" dirty="0"/>
              <a:t>&lt;font</a:t>
            </a:r>
            <a:r>
              <a:rPr lang="en-US" dirty="0"/>
              <a:t>). </a:t>
            </a:r>
          </a:p>
          <a:p>
            <a:pPr marL="578358" indent="-514350">
              <a:buFont typeface="+mj-lt"/>
              <a:buAutoNum type="arabicPeriod"/>
            </a:pPr>
            <a:r>
              <a:rPr lang="en-US" dirty="0"/>
              <a:t>Always add a space between the tag and attribute. </a:t>
            </a:r>
          </a:p>
          <a:p>
            <a:pPr marL="578358" indent="-514350">
              <a:buFont typeface="+mj-lt"/>
              <a:buAutoNum type="arabicPeriod"/>
            </a:pPr>
            <a:r>
              <a:rPr lang="en-US" dirty="0"/>
              <a:t>Then enter the attribute (</a:t>
            </a:r>
            <a:r>
              <a:rPr lang="en-US" b="1" dirty="0"/>
              <a:t>color</a:t>
            </a:r>
            <a:r>
              <a:rPr lang="en-US" dirty="0"/>
              <a:t>). </a:t>
            </a:r>
          </a:p>
          <a:p>
            <a:pPr marL="578358" indent="-514350">
              <a:buFont typeface="+mj-lt"/>
              <a:buAutoNum type="arabicPeriod"/>
            </a:pPr>
            <a:r>
              <a:rPr lang="en-US" dirty="0"/>
              <a:t>Equal sign goes next (</a:t>
            </a:r>
            <a:r>
              <a:rPr lang="en-US" b="1" dirty="0"/>
              <a:t>=</a:t>
            </a:r>
            <a:r>
              <a:rPr lang="en-US" dirty="0"/>
              <a:t>). </a:t>
            </a:r>
          </a:p>
          <a:p>
            <a:pPr marL="578358" indent="-514350">
              <a:buFont typeface="+mj-lt"/>
              <a:buAutoNum type="arabicPeriod"/>
            </a:pPr>
            <a:r>
              <a:rPr lang="en-US" dirty="0"/>
              <a:t>Next are quotation marks that contain a description of how the attribute should look like (</a:t>
            </a:r>
            <a:r>
              <a:rPr lang="en-US" b="1" dirty="0"/>
              <a:t>“00FF00"</a:t>
            </a:r>
            <a:r>
              <a:rPr lang="en-US" dirty="0"/>
              <a:t>). In this case, it's a code for the color blue. </a:t>
            </a:r>
          </a:p>
          <a:p>
            <a:pPr marL="578358" indent="-514350">
              <a:buFont typeface="+mj-lt"/>
              <a:buAutoNum type="arabicPeriod"/>
            </a:pPr>
            <a:r>
              <a:rPr lang="en-US" dirty="0"/>
              <a:t>Close with a bracket (</a:t>
            </a:r>
            <a:r>
              <a:rPr lang="en-US" b="1" dirty="0"/>
              <a:t>&gt;</a:t>
            </a:r>
            <a:r>
              <a:rPr lang="en-US" dirty="0"/>
              <a:t>). </a:t>
            </a:r>
          </a:p>
          <a:p>
            <a:pPr marL="578358" indent="-514350">
              <a:buFont typeface="+mj-lt"/>
              <a:buAutoNum type="arabicPeriod"/>
            </a:pPr>
            <a:r>
              <a:rPr lang="en-US" dirty="0"/>
              <a:t>Then, add your closing tag &lt;</a:t>
            </a:r>
            <a:r>
              <a:rPr lang="en-US" b="1" dirty="0"/>
              <a:t>/font</a:t>
            </a:r>
            <a:r>
              <a:rPr lang="en-US" dirty="0"/>
              <a:t>&gt;. </a:t>
            </a:r>
          </a:p>
          <a:p>
            <a:endParaRPr lang="en-US" dirty="0"/>
          </a:p>
        </p:txBody>
      </p:sp>
    </p:spTree>
    <p:extLst>
      <p:ext uri="{BB962C8B-B14F-4D97-AF65-F5344CB8AC3E}">
        <p14:creationId xmlns:p14="http://schemas.microsoft.com/office/powerpoint/2010/main" val="3584271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74883" y="-11766"/>
            <a:ext cx="3644717" cy="1503037"/>
          </a:xfrm>
        </p:spPr>
        <p:txBody>
          <a:bodyPr>
            <a:normAutofit/>
          </a:bodyPr>
          <a:lstStyle/>
          <a:p>
            <a:r>
              <a:rPr lang="en-US" sz="3200" dirty="0" smtClean="0"/>
              <a:t>Little Known Fact</a:t>
            </a:r>
            <a:endParaRPr lang="en-US" sz="3200" dirty="0"/>
          </a:p>
        </p:txBody>
      </p:sp>
      <p:sp>
        <p:nvSpPr>
          <p:cNvPr id="6" name="Text Placeholder 5"/>
          <p:cNvSpPr>
            <a:spLocks noGrp="1"/>
          </p:cNvSpPr>
          <p:nvPr>
            <p:ph type="body" sz="half" idx="2"/>
          </p:nvPr>
        </p:nvSpPr>
        <p:spPr>
          <a:xfrm>
            <a:off x="813729" y="1557200"/>
            <a:ext cx="7029975" cy="2100400"/>
          </a:xfrm>
        </p:spPr>
        <p:txBody>
          <a:bodyPr>
            <a:normAutofit/>
          </a:bodyPr>
          <a:lstStyle/>
          <a:p>
            <a:pPr marL="285750" indent="-285750" algn="l">
              <a:buFont typeface="Arial" panose="020B0604020202020204" pitchFamily="34" charset="0"/>
              <a:buChar char="•"/>
            </a:pPr>
            <a:r>
              <a:rPr lang="en-US" sz="2000" dirty="0"/>
              <a:t>Programmers used </a:t>
            </a:r>
            <a:r>
              <a:rPr lang="en-US" sz="2000" dirty="0" smtClean="0"/>
              <a:t>to be </a:t>
            </a:r>
            <a:r>
              <a:rPr lang="en-US" sz="2000" dirty="0"/>
              <a:t>the only people </a:t>
            </a:r>
            <a:r>
              <a:rPr lang="en-US" sz="2000" dirty="0" smtClean="0"/>
              <a:t>who knew </a:t>
            </a:r>
            <a:r>
              <a:rPr lang="en-US" sz="2000" dirty="0"/>
              <a:t>HTML code, </a:t>
            </a:r>
            <a:r>
              <a:rPr lang="en-US" sz="2000" dirty="0" smtClean="0"/>
              <a:t>not designers.</a:t>
            </a:r>
          </a:p>
          <a:p>
            <a:pPr marL="285750" indent="-285750" algn="l">
              <a:buFont typeface="Arial" panose="020B0604020202020204" pitchFamily="34" charset="0"/>
              <a:buChar char="•"/>
            </a:pPr>
            <a:r>
              <a:rPr lang="en-US" sz="2000" dirty="0" smtClean="0"/>
              <a:t>This </a:t>
            </a:r>
            <a:r>
              <a:rPr lang="en-US" sz="2000" dirty="0"/>
              <a:t>resulted in </a:t>
            </a:r>
            <a:r>
              <a:rPr lang="en-US" sz="2000" dirty="0" smtClean="0"/>
              <a:t>Web Pages </a:t>
            </a:r>
            <a:r>
              <a:rPr lang="en-US" sz="2000" dirty="0"/>
              <a:t>that s</a:t>
            </a:r>
            <a:r>
              <a:rPr lang="en-US" sz="2000" dirty="0" smtClean="0"/>
              <a:t>uck.</a:t>
            </a:r>
          </a:p>
          <a:p>
            <a:pPr marL="285750" indent="-285750" algn="l">
              <a:buFont typeface="Arial" panose="020B0604020202020204" pitchFamily="34" charset="0"/>
              <a:buChar char="•"/>
            </a:pPr>
            <a:r>
              <a:rPr lang="en-US" sz="2000" dirty="0" smtClean="0"/>
              <a:t>Web designers must now know balance the art of web design with the logic of coding.</a:t>
            </a:r>
            <a:endParaRPr lang="en-US" sz="2000" dirty="0"/>
          </a:p>
        </p:txBody>
      </p:sp>
      <p:pic>
        <p:nvPicPr>
          <p:cNvPr id="2050" name="Picture 2" descr="http://despreneur-cdn.despreneur.netdna-cdn.com/wp-content/uploads/2013/05/Can-a-Web-Developer-Also-be-a-Web-Designer-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33600" y="3435552"/>
            <a:ext cx="4865154" cy="2736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4452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fade">
                                      <p:cBhvr>
                                        <p:cTn id="10" dur="500"/>
                                        <p:tgtEl>
                                          <p:spTgt spid="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fade">
                                      <p:cBhvr>
                                        <p:cTn id="13"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You can easily look at the HTML code on any document:</a:t>
            </a:r>
            <a:endParaRPr lang="en-US" dirty="0"/>
          </a:p>
        </p:txBody>
      </p:sp>
      <p:sp>
        <p:nvSpPr>
          <p:cNvPr id="3" name="Content Placeholder 2"/>
          <p:cNvSpPr>
            <a:spLocks noGrp="1"/>
          </p:cNvSpPr>
          <p:nvPr>
            <p:ph idx="1"/>
          </p:nvPr>
        </p:nvSpPr>
        <p:spPr/>
        <p:txBody>
          <a:bodyPr/>
          <a:lstStyle/>
          <a:p>
            <a:r>
              <a:rPr lang="en-US" dirty="0" smtClean="0"/>
              <a:t>Go online </a:t>
            </a:r>
          </a:p>
          <a:p>
            <a:r>
              <a:rPr lang="en-US" dirty="0" smtClean="0"/>
              <a:t>Open Internet Explorer or Firefox</a:t>
            </a:r>
          </a:p>
          <a:p>
            <a:r>
              <a:rPr lang="en-US" dirty="0" smtClean="0"/>
              <a:t>Enter the address to your favorite site </a:t>
            </a:r>
          </a:p>
          <a:p>
            <a:r>
              <a:rPr lang="en-US" dirty="0" smtClean="0"/>
              <a:t>Go to </a:t>
            </a:r>
            <a:r>
              <a:rPr lang="en-US" b="1" dirty="0" smtClean="0"/>
              <a:t>View</a:t>
            </a:r>
            <a:r>
              <a:rPr lang="en-US" dirty="0" smtClean="0"/>
              <a:t> on the toolbar and then click on </a:t>
            </a:r>
            <a:r>
              <a:rPr lang="en-US" b="1" dirty="0" smtClean="0"/>
              <a:t>Source</a:t>
            </a:r>
            <a:r>
              <a:rPr lang="en-US" dirty="0" smtClean="0"/>
              <a:t> for Explorer or </a:t>
            </a:r>
            <a:r>
              <a:rPr lang="en-US" b="1" dirty="0" smtClean="0"/>
              <a:t>Tools  </a:t>
            </a:r>
            <a:r>
              <a:rPr lang="en-US" dirty="0" smtClean="0"/>
              <a:t>for Firefox, </a:t>
            </a:r>
            <a:r>
              <a:rPr lang="en-US" b="1" dirty="0" smtClean="0"/>
              <a:t>Web Developer, Page Source</a:t>
            </a:r>
            <a:r>
              <a:rPr lang="en-US" dirty="0" smtClean="0"/>
              <a:t>. In a matter of seconds, you will see the hidden code of that page.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Concepts:</a:t>
            </a:r>
            <a:endParaRPr lang="en-US" dirty="0"/>
          </a:p>
        </p:txBody>
      </p:sp>
      <p:sp>
        <p:nvSpPr>
          <p:cNvPr id="3" name="Content Placeholder 2"/>
          <p:cNvSpPr>
            <a:spLocks noGrp="1"/>
          </p:cNvSpPr>
          <p:nvPr>
            <p:ph idx="1"/>
          </p:nvPr>
        </p:nvSpPr>
        <p:spPr/>
        <p:txBody>
          <a:bodyPr/>
          <a:lstStyle/>
          <a:p>
            <a:r>
              <a:rPr lang="en-US" dirty="0" smtClean="0"/>
              <a:t>HTML tags are always surrounded by </a:t>
            </a:r>
            <a:r>
              <a:rPr lang="en-US" b="1" dirty="0" smtClean="0"/>
              <a:t>angle brackets </a:t>
            </a:r>
            <a:r>
              <a:rPr lang="en-US" dirty="0" smtClean="0"/>
              <a:t>and look like &lt; </a:t>
            </a:r>
            <a:r>
              <a:rPr lang="en-US" dirty="0"/>
              <a:t> </a:t>
            </a:r>
            <a:r>
              <a:rPr lang="en-US" dirty="0" smtClean="0"/>
              <a:t>    &gt;. </a:t>
            </a:r>
          </a:p>
          <a:p>
            <a:pPr>
              <a:buNone/>
            </a:pPr>
            <a:endParaRPr lang="en-US" dirty="0" smtClean="0"/>
          </a:p>
          <a:p>
            <a:r>
              <a:rPr lang="en-US" dirty="0" smtClean="0"/>
              <a:t>The words/letters between these two angle brackets are called </a:t>
            </a:r>
            <a:r>
              <a:rPr lang="en-US" b="1" dirty="0" smtClean="0"/>
              <a:t>elements</a:t>
            </a:r>
            <a:r>
              <a:rPr lang="en-US" dirty="0" smtClean="0"/>
              <a:t>.  </a:t>
            </a:r>
          </a:p>
          <a:p>
            <a:endParaRPr lang="en-US" dirty="0"/>
          </a:p>
          <a:p>
            <a:pPr marL="365760" lvl="1" indent="0">
              <a:buNone/>
            </a:pPr>
            <a:r>
              <a:rPr lang="en-US" dirty="0" smtClean="0"/>
              <a:t>Example: &lt;title&gt;</a:t>
            </a: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000"/>
                                        <p:tgtEl>
                                          <p:spTgt spid="3">
                                            <p:txEl>
                                              <p:pRg st="2" end="2"/>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399032"/>
          </a:xfrm>
        </p:spPr>
        <p:txBody>
          <a:bodyPr/>
          <a:lstStyle/>
          <a:p>
            <a:r>
              <a:rPr lang="en-US" dirty="0" smtClean="0"/>
              <a:t>Container and empty tags:</a:t>
            </a:r>
            <a:endParaRPr lang="en-US" dirty="0"/>
          </a:p>
        </p:txBody>
      </p:sp>
      <p:sp>
        <p:nvSpPr>
          <p:cNvPr id="3" name="Content Placeholder 2"/>
          <p:cNvSpPr>
            <a:spLocks noGrp="1"/>
          </p:cNvSpPr>
          <p:nvPr>
            <p:ph idx="1"/>
          </p:nvPr>
        </p:nvSpPr>
        <p:spPr>
          <a:xfrm>
            <a:off x="1066800" y="1524000"/>
            <a:ext cx="7010400" cy="5486400"/>
          </a:xfrm>
        </p:spPr>
        <p:txBody>
          <a:bodyPr>
            <a:normAutofit/>
          </a:bodyPr>
          <a:lstStyle/>
          <a:p>
            <a:r>
              <a:rPr lang="en-US" sz="2200" dirty="0" smtClean="0"/>
              <a:t>There are two kinds of tags: container and empty. </a:t>
            </a:r>
          </a:p>
          <a:p>
            <a:r>
              <a:rPr lang="en-US" sz="2200" dirty="0" smtClean="0"/>
              <a:t>The </a:t>
            </a:r>
            <a:r>
              <a:rPr lang="en-US" sz="2200" b="1" dirty="0" smtClean="0"/>
              <a:t>container tag</a:t>
            </a:r>
            <a:r>
              <a:rPr lang="en-US" sz="2200" dirty="0" smtClean="0"/>
              <a:t> always wraps around text or graphics and comes in a set with an opening and a closing:</a:t>
            </a:r>
          </a:p>
          <a:p>
            <a:pPr lvl="1">
              <a:buNone/>
            </a:pPr>
            <a:r>
              <a:rPr lang="en-US" b="1" dirty="0" smtClean="0"/>
              <a:t>    &lt;html&gt;</a:t>
            </a:r>
            <a:r>
              <a:rPr lang="en-US" dirty="0" smtClean="0"/>
              <a:t> opening tag</a:t>
            </a:r>
            <a:br>
              <a:rPr lang="en-US" dirty="0" smtClean="0"/>
            </a:br>
            <a:r>
              <a:rPr lang="en-US" b="1" dirty="0" smtClean="0"/>
              <a:t>&lt;/html&gt;</a:t>
            </a:r>
            <a:r>
              <a:rPr lang="en-US" dirty="0" smtClean="0"/>
              <a:t> closing tag</a:t>
            </a:r>
          </a:p>
          <a:p>
            <a:r>
              <a:rPr lang="en-US" sz="2200" dirty="0" smtClean="0"/>
              <a:t>Notice the forward slash (/) on the closing tag. This tells the browser that the tag has ended.</a:t>
            </a:r>
          </a:p>
          <a:p>
            <a:r>
              <a:rPr lang="en-US" sz="2200" dirty="0" smtClean="0"/>
              <a:t>On the other hand, the </a:t>
            </a:r>
            <a:r>
              <a:rPr lang="en-US" sz="2200" b="1" dirty="0" smtClean="0"/>
              <a:t>empty tag</a:t>
            </a:r>
            <a:r>
              <a:rPr lang="en-US" sz="2200" dirty="0" smtClean="0"/>
              <a:t>  stands alone. Empty tags do not have to be wrapped around copy and do not require a closing.</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000"/>
                                        <p:tgtEl>
                                          <p:spTgt spid="3">
                                            <p:txEl>
                                              <p:pRg st="3" end="3"/>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6965245" cy="1202485"/>
          </a:xfrm>
        </p:spPr>
        <p:txBody>
          <a:bodyPr/>
          <a:lstStyle/>
          <a:p>
            <a:r>
              <a:rPr lang="en-US" dirty="0" smtClean="0"/>
              <a:t>Case Sensitive:</a:t>
            </a:r>
            <a:endParaRPr lang="en-US" dirty="0"/>
          </a:p>
        </p:txBody>
      </p:sp>
      <p:sp>
        <p:nvSpPr>
          <p:cNvPr id="3" name="Content Placeholder 2"/>
          <p:cNvSpPr>
            <a:spLocks noGrp="1"/>
          </p:cNvSpPr>
          <p:nvPr>
            <p:ph idx="1"/>
          </p:nvPr>
        </p:nvSpPr>
        <p:spPr>
          <a:xfrm>
            <a:off x="1447800" y="1828800"/>
            <a:ext cx="6196405" cy="3603812"/>
          </a:xfrm>
        </p:spPr>
        <p:txBody>
          <a:bodyPr/>
          <a:lstStyle/>
          <a:p>
            <a:r>
              <a:rPr lang="en-US" dirty="0" smtClean="0"/>
              <a:t>HTML is also </a:t>
            </a:r>
            <a:r>
              <a:rPr lang="en-US" b="1" dirty="0" smtClean="0"/>
              <a:t>not</a:t>
            </a:r>
            <a:r>
              <a:rPr lang="en-US" dirty="0" smtClean="0"/>
              <a:t> case sensitive. That means, you can use either lowercase or uppercase. &lt;HTML&gt; is the same as &lt;html&gt;. </a:t>
            </a:r>
          </a:p>
          <a:p>
            <a:r>
              <a:rPr lang="en-US" dirty="0" smtClean="0"/>
              <a:t>For consistency, use either one or the other.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Document Structure:</a:t>
            </a:r>
            <a:endParaRPr lang="en-US" dirty="0"/>
          </a:p>
        </p:txBody>
      </p:sp>
      <p:sp>
        <p:nvSpPr>
          <p:cNvPr id="3" name="Content Placeholder 2"/>
          <p:cNvSpPr>
            <a:spLocks noGrp="1"/>
          </p:cNvSpPr>
          <p:nvPr>
            <p:ph sz="quarter" idx="13"/>
          </p:nvPr>
        </p:nvSpPr>
        <p:spPr/>
        <p:txBody>
          <a:bodyPr>
            <a:normAutofit fontScale="77500" lnSpcReduction="20000"/>
          </a:bodyPr>
          <a:lstStyle/>
          <a:p>
            <a:r>
              <a:rPr lang="en-US" dirty="0" smtClean="0"/>
              <a:t>All HTML documents are divided into two main parts: the head and the body.</a:t>
            </a:r>
          </a:p>
          <a:p>
            <a:endParaRPr lang="en-US" dirty="0" smtClean="0"/>
          </a:p>
          <a:p>
            <a:r>
              <a:rPr lang="en-US" b="1" dirty="0" smtClean="0"/>
              <a:t>Nesting</a:t>
            </a:r>
            <a:r>
              <a:rPr lang="en-US" dirty="0" smtClean="0"/>
              <a:t/>
            </a:r>
            <a:br>
              <a:rPr lang="en-US" dirty="0" smtClean="0"/>
            </a:br>
            <a:r>
              <a:rPr lang="en-US" dirty="0" smtClean="0"/>
              <a:t>Part of the web page structure is called nesting. Notice how the tag &lt;title&gt; is nested inside the &lt;head&gt; tag, while &lt;head&gt; and &lt;body&gt; are nested inside &lt;html&gt;.</a:t>
            </a:r>
            <a:endParaRPr lang="en-US" dirty="0"/>
          </a:p>
        </p:txBody>
      </p:sp>
      <p:pic>
        <p:nvPicPr>
          <p:cNvPr id="5" name="Content Placeholder 4" descr="html document.jpg"/>
          <p:cNvPicPr>
            <a:picLocks noGrp="1" noChangeAspect="1"/>
          </p:cNvPicPr>
          <p:nvPr>
            <p:ph sz="quarter" idx="14"/>
          </p:nvPr>
        </p:nvPicPr>
        <p:blipFill>
          <a:blip r:embed="rId2"/>
          <a:stretch>
            <a:fillRect/>
          </a:stretch>
        </p:blipFill>
        <p:spPr>
          <a:xfrm>
            <a:off x="5226050" y="2455069"/>
            <a:ext cx="2076450" cy="2933700"/>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Primary Tags:</a:t>
            </a:r>
            <a:endParaRPr lang="en-US" dirty="0"/>
          </a:p>
        </p:txBody>
      </p:sp>
      <p:sp>
        <p:nvSpPr>
          <p:cNvPr id="6" name="Content Placeholder 5"/>
          <p:cNvSpPr>
            <a:spLocks noGrp="1"/>
          </p:cNvSpPr>
          <p:nvPr>
            <p:ph idx="1"/>
          </p:nvPr>
        </p:nvSpPr>
        <p:spPr/>
        <p:txBody>
          <a:bodyPr/>
          <a:lstStyle/>
          <a:p>
            <a:r>
              <a:rPr lang="en-US" dirty="0" smtClean="0"/>
              <a:t>To build any web page you will need four primary tags:</a:t>
            </a:r>
          </a:p>
          <a:p>
            <a:pPr lvl="1">
              <a:buFont typeface="Arial" pitchFamily="34" charset="0"/>
              <a:buChar char="•"/>
            </a:pPr>
            <a:r>
              <a:rPr lang="en-US" dirty="0" smtClean="0"/>
              <a:t>&lt;html&gt;</a:t>
            </a:r>
          </a:p>
          <a:p>
            <a:pPr lvl="1">
              <a:buFont typeface="Arial" pitchFamily="34" charset="0"/>
              <a:buChar char="•"/>
            </a:pPr>
            <a:r>
              <a:rPr lang="en-US" dirty="0" smtClean="0"/>
              <a:t>&lt;head&gt;</a:t>
            </a:r>
          </a:p>
          <a:p>
            <a:pPr lvl="1">
              <a:buFont typeface="Arial" pitchFamily="34" charset="0"/>
              <a:buChar char="•"/>
            </a:pPr>
            <a:r>
              <a:rPr lang="en-US" dirty="0" smtClean="0"/>
              <a:t>&lt;title&gt;</a:t>
            </a:r>
          </a:p>
          <a:p>
            <a:pPr lvl="1">
              <a:buFont typeface="Arial" pitchFamily="34" charset="0"/>
              <a:buChar char="•"/>
            </a:pPr>
            <a:r>
              <a:rPr lang="en-US" dirty="0" smtClean="0"/>
              <a:t>&lt;body&gt;</a:t>
            </a:r>
          </a:p>
          <a:p>
            <a:r>
              <a:rPr lang="en-US" dirty="0" smtClean="0"/>
              <a:t>These are all container tags and </a:t>
            </a:r>
            <a:r>
              <a:rPr lang="en-US" b="1" dirty="0" smtClean="0"/>
              <a:t>must appear as pairs with a beginning and an ending.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2000"/>
                                        <p:tgtEl>
                                          <p:spTgt spid="6">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2000"/>
                                        <p:tgtEl>
                                          <p:spTgt spid="6">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2000"/>
                                        <p:tgtEl>
                                          <p:spTgt spid="6">
                                            <p:txEl>
                                              <p:pRg st="3" end="3"/>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fade">
                                      <p:cBhvr>
                                        <p:cTn id="23" dur="2000"/>
                                        <p:tgtEl>
                                          <p:spTgt spid="6">
                                            <p:txEl>
                                              <p:pRg st="4" end="4"/>
                                            </p:txEl>
                                          </p:spTgt>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20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&lt;html&gt;…&lt;/html&gt;</a:t>
            </a:r>
            <a:endParaRPr lang="en-US" dirty="0"/>
          </a:p>
        </p:txBody>
      </p:sp>
      <p:sp>
        <p:nvSpPr>
          <p:cNvPr id="3" name="Content Placeholder 2"/>
          <p:cNvSpPr>
            <a:spLocks noGrp="1"/>
          </p:cNvSpPr>
          <p:nvPr>
            <p:ph idx="1"/>
          </p:nvPr>
        </p:nvSpPr>
        <p:spPr/>
        <p:txBody>
          <a:bodyPr/>
          <a:lstStyle/>
          <a:p>
            <a:r>
              <a:rPr lang="en-US" dirty="0" smtClean="0"/>
              <a:t>Every HTML document begins and ends with the &lt;html&gt; tag. This tells the browser that the following document is an html file. Remember, tags tell the browsers how to display information.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106</TotalTime>
  <Words>757</Words>
  <Application>Microsoft Office PowerPoint</Application>
  <PresentationFormat>On-screen Show (4:3)</PresentationFormat>
  <Paragraphs>93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Pushpin</vt:lpstr>
      <vt:lpstr>What is HTML anyway?</vt:lpstr>
      <vt:lpstr>Little Known Fact</vt:lpstr>
      <vt:lpstr>You can easily look at the HTML code on any document:</vt:lpstr>
      <vt:lpstr>Basic Concepts:</vt:lpstr>
      <vt:lpstr>Container and empty tags:</vt:lpstr>
      <vt:lpstr>Case Sensitive:</vt:lpstr>
      <vt:lpstr>Document Structure:</vt:lpstr>
      <vt:lpstr>Primary Tags:</vt:lpstr>
      <vt:lpstr>&lt;html&gt;…&lt;/html&gt;</vt:lpstr>
      <vt:lpstr>&lt;head&gt;…&lt;/head&gt;</vt:lpstr>
      <vt:lpstr>&lt;title&gt;…&lt;/title&gt; </vt:lpstr>
      <vt:lpstr>&lt;body&gt;…&lt;/body&gt;</vt:lpstr>
      <vt:lpstr>Basic Text Formatting</vt:lpstr>
      <vt:lpstr>Headings/Headline</vt:lpstr>
      <vt:lpstr>Heading Tags</vt:lpstr>
      <vt:lpstr>Paragraph Tag</vt:lpstr>
      <vt:lpstr>Line Break Tag</vt:lpstr>
      <vt:lpstr>Other common tags</vt:lpstr>
      <vt:lpstr>Attributes:</vt:lpstr>
    </vt:vector>
  </TitlesOfParts>
  <Company>Alpine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HTML anyway?</dc:title>
  <dc:creator>asduser</dc:creator>
  <cp:lastModifiedBy> </cp:lastModifiedBy>
  <cp:revision>14</cp:revision>
  <dcterms:created xsi:type="dcterms:W3CDTF">2008-07-23T20:43:34Z</dcterms:created>
  <dcterms:modified xsi:type="dcterms:W3CDTF">2015-08-08T21:59:39Z</dcterms:modified>
</cp:coreProperties>
</file>